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80" r:id="rId3"/>
    <p:sldId id="257" r:id="rId4"/>
    <p:sldId id="286" r:id="rId5"/>
    <p:sldId id="276" r:id="rId6"/>
    <p:sldId id="258" r:id="rId7"/>
    <p:sldId id="259" r:id="rId8"/>
    <p:sldId id="260" r:id="rId9"/>
    <p:sldId id="261" r:id="rId10"/>
    <p:sldId id="264" r:id="rId11"/>
    <p:sldId id="262" r:id="rId12"/>
    <p:sldId id="266" r:id="rId13"/>
    <p:sldId id="267" r:id="rId14"/>
    <p:sldId id="263" r:id="rId15"/>
    <p:sldId id="282" r:id="rId16"/>
    <p:sldId id="283" r:id="rId17"/>
    <p:sldId id="269" r:id="rId18"/>
    <p:sldId id="281" r:id="rId19"/>
    <p:sldId id="28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20"/>
    <p:restoredTop sz="76013" autoAdjust="0"/>
  </p:normalViewPr>
  <p:slideViewPr>
    <p:cSldViewPr snapToGrid="0" snapToObjects="1">
      <p:cViewPr>
        <p:scale>
          <a:sx n="110" d="100"/>
          <a:sy n="110" d="100"/>
        </p:scale>
        <p:origin x="-1644" y="2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2DFA97-B743-FB4B-A744-89CD6D2E65B2}" type="datetimeFigureOut">
              <a:rPr lang="en-US" smtClean="0"/>
              <a:pPr/>
              <a:t>8/17/2016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5344CF-5651-4948-A1DC-B085098E9273}" type="slidenum">
              <a:rPr lang="en-US" smtClean="0"/>
              <a:pPr/>
              <a:t>‹#›</a:t>
            </a:fld>
            <a:endParaRPr lang="en-US"/>
          </a:p>
        </p:txBody>
      </p:sp>
    </p:spTree>
    <p:extLst>
      <p:ext uri="{BB962C8B-B14F-4D97-AF65-F5344CB8AC3E}">
        <p14:creationId xmlns:p14="http://schemas.microsoft.com/office/powerpoint/2010/main" val="36403375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Population Genetics is the study of genetic variation in a population and how the frequency of a gene in that population changes.</a:t>
            </a:r>
          </a:p>
          <a:p>
            <a:pPr>
              <a:buFontTx/>
              <a:buChar char="-"/>
            </a:pPr>
            <a:r>
              <a:rPr lang="en-US" sz="1200" kern="1200" dirty="0" smtClean="0">
                <a:solidFill>
                  <a:schemeClr val="tx1"/>
                </a:solidFill>
                <a:latin typeface="+mn-lt"/>
                <a:ea typeface="+mn-ea"/>
                <a:cs typeface="+mn-cs"/>
              </a:rPr>
              <a:t>the population studied isn’t always the global population, </a:t>
            </a:r>
            <a:r>
              <a:rPr lang="en-US" sz="1200" kern="1200" baseline="0" dirty="0" smtClean="0">
                <a:solidFill>
                  <a:schemeClr val="tx1"/>
                </a:solidFill>
                <a:latin typeface="+mn-lt"/>
                <a:ea typeface="+mn-ea"/>
                <a:cs typeface="+mn-cs"/>
              </a:rPr>
              <a:t>as depicted in this global migration patterns cartoon but </a:t>
            </a:r>
            <a:r>
              <a:rPr lang="en-US" sz="1200" kern="1200" dirty="0" smtClean="0">
                <a:solidFill>
                  <a:schemeClr val="tx1"/>
                </a:solidFill>
                <a:latin typeface="+mn-lt"/>
                <a:ea typeface="+mn-ea"/>
                <a:cs typeface="+mn-cs"/>
              </a:rPr>
              <a:t>certain geographic ancestries or even a family</a:t>
            </a:r>
          </a:p>
          <a:p>
            <a:pPr marL="0" marR="0" indent="0" algn="l" defTabSz="457200" rtl="0" eaLnBrk="1" fontAlgn="auto" latinLnBrk="0" hangingPunct="1">
              <a:lnSpc>
                <a:spcPct val="100000"/>
              </a:lnSpc>
              <a:spcBef>
                <a:spcPts val="0"/>
              </a:spcBef>
              <a:spcAft>
                <a:spcPts val="0"/>
              </a:spcAft>
              <a:buClrTx/>
              <a:buSzTx/>
              <a:buFontTx/>
              <a:buChar char="-"/>
              <a:tabLst/>
              <a:defRPr/>
            </a:pPr>
            <a:r>
              <a:rPr lang="en-US" dirty="0" smtClean="0"/>
              <a:t>When</a:t>
            </a:r>
            <a:r>
              <a:rPr lang="en-US" baseline="0" dirty="0" smtClean="0"/>
              <a:t> you think about human variation, many people think about “race”. Traditional race concepts of Asian, European (or Caucasian) and African give an inaccurate picture of human variation. The genetic variation in European and Asian populations are subsets of the variation in the Western population. </a:t>
            </a:r>
            <a:endParaRPr lang="en-US" dirty="0" smtClean="0"/>
          </a:p>
          <a:p>
            <a:pPr>
              <a:buFontTx/>
              <a:buChar char="-"/>
            </a:pPr>
            <a:endParaRPr lang="en-US" sz="1200" kern="1200" dirty="0" smtClean="0">
              <a:solidFill>
                <a:schemeClr val="tx1"/>
              </a:solidFill>
              <a:latin typeface="+mn-lt"/>
              <a:ea typeface="+mn-ea"/>
              <a:cs typeface="+mn-cs"/>
            </a:endParaRPr>
          </a:p>
          <a:p>
            <a:pPr>
              <a:buFontTx/>
              <a:buChar char="-"/>
            </a:pPr>
            <a:endParaRPr lang="en-US" sz="1200" kern="1200" dirty="0" smtClean="0">
              <a:solidFill>
                <a:schemeClr val="tx1"/>
              </a:solidFill>
              <a:latin typeface="+mn-lt"/>
              <a:ea typeface="+mn-ea"/>
              <a:cs typeface="+mn-cs"/>
            </a:endParaRPr>
          </a:p>
          <a:p>
            <a:pPr lvl="0"/>
            <a:r>
              <a:rPr lang="en-US" sz="1200" i="1" kern="1200" dirty="0" smtClean="0">
                <a:solidFill>
                  <a:schemeClr val="tx1"/>
                </a:solidFill>
                <a:latin typeface="+mn-lt"/>
                <a:ea typeface="+mn-ea"/>
                <a:cs typeface="+mn-cs"/>
              </a:rPr>
              <a:t>Why is population</a:t>
            </a:r>
            <a:r>
              <a:rPr lang="en-US" sz="1200" i="1" kern="1200" baseline="0" dirty="0" smtClean="0">
                <a:solidFill>
                  <a:schemeClr val="tx1"/>
                </a:solidFill>
                <a:latin typeface="+mn-lt"/>
                <a:ea typeface="+mn-ea"/>
                <a:cs typeface="+mn-cs"/>
              </a:rPr>
              <a:t> genetics an</a:t>
            </a:r>
            <a:r>
              <a:rPr lang="en-US" sz="1200" i="1" kern="1200" dirty="0" smtClean="0">
                <a:solidFill>
                  <a:schemeClr val="tx1"/>
                </a:solidFill>
                <a:latin typeface="+mn-lt"/>
                <a:ea typeface="+mn-ea"/>
                <a:cs typeface="+mn-cs"/>
              </a:rPr>
              <a:t> important issue? </a:t>
            </a:r>
            <a:r>
              <a:rPr lang="en-US" sz="1200" kern="1200" dirty="0" smtClean="0">
                <a:solidFill>
                  <a:schemeClr val="tx1"/>
                </a:solidFill>
                <a:latin typeface="+mn-lt"/>
                <a:ea typeface="+mn-ea"/>
                <a:cs typeface="+mn-cs"/>
              </a:rPr>
              <a:t>Population genetics forms part of the basis of genetic counseling and the estimation of the risk calculations of having a disease or having children with a disease. Immediately in your future as a MS1, population genetics and Hardy-Weinberg equilibrium are popular USMLE test topics.</a:t>
            </a:r>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Hardy Weinberg Equilibrium states that allele frequencies and genotype frequencies are related. </a:t>
            </a:r>
            <a:r>
              <a:rPr lang="en-US" dirty="0" smtClean="0"/>
              <a:t>Let’s say there are two alleles: A and a and three genotypes: AA, </a:t>
            </a:r>
            <a:r>
              <a:rPr lang="en-US" dirty="0" err="1" smtClean="0"/>
              <a:t>Aa</a:t>
            </a:r>
            <a:r>
              <a:rPr lang="en-US" dirty="0" smtClean="0"/>
              <a:t>, and </a:t>
            </a:r>
            <a:r>
              <a:rPr lang="en-US" dirty="0" err="1" smtClean="0"/>
              <a:t>aa</a:t>
            </a:r>
            <a:r>
              <a:rPr lang="en-US" dirty="0" smtClean="0"/>
              <a:t>. </a:t>
            </a:r>
            <a:r>
              <a:rPr lang="en-US" i="1" dirty="0" smtClean="0"/>
              <a:t>By convention,</a:t>
            </a:r>
            <a:r>
              <a:rPr lang="en-US" i="1" baseline="0" dirty="0" smtClean="0"/>
              <a:t> </a:t>
            </a:r>
            <a:r>
              <a:rPr lang="en-US" i="1" dirty="0" err="1" smtClean="0"/>
              <a:t>p</a:t>
            </a:r>
            <a:r>
              <a:rPr lang="en-US" i="1" dirty="0" smtClean="0"/>
              <a:t> </a:t>
            </a:r>
            <a:r>
              <a:rPr lang="en-US" dirty="0" smtClean="0"/>
              <a:t>is the frequency of allele A and </a:t>
            </a:r>
            <a:r>
              <a:rPr lang="en-US" i="1" dirty="0" err="1" smtClean="0"/>
              <a:t>q</a:t>
            </a:r>
            <a:r>
              <a:rPr lang="en-US" i="1" dirty="0" smtClean="0"/>
              <a:t> </a:t>
            </a:r>
            <a:r>
              <a:rPr lang="en-US" dirty="0" smtClean="0"/>
              <a:t>is the frequency of allele a. Under </a:t>
            </a:r>
            <a:r>
              <a:rPr lang="en-US" dirty="0" err="1" smtClean="0"/>
              <a:t>panmixia</a:t>
            </a:r>
            <a:r>
              <a:rPr lang="en-US" dirty="0" smtClean="0"/>
              <a:t>, the probability that a sperm cell carrying allele A with an egg cell carrying A is </a:t>
            </a:r>
            <a:r>
              <a:rPr lang="en-US" dirty="0" err="1" smtClean="0"/>
              <a:t>p</a:t>
            </a:r>
            <a:r>
              <a:rPr lang="en-US" dirty="0" smtClean="0"/>
              <a:t> </a:t>
            </a:r>
            <a:r>
              <a:rPr lang="en-US" dirty="0" err="1" smtClean="0"/>
              <a:t>x</a:t>
            </a:r>
            <a:r>
              <a:rPr lang="en-US" dirty="0" smtClean="0"/>
              <a:t> </a:t>
            </a:r>
            <a:r>
              <a:rPr lang="en-US" dirty="0" err="1" smtClean="0"/>
              <a:t>p</a:t>
            </a:r>
            <a:r>
              <a:rPr lang="en-US" dirty="0" smtClean="0"/>
              <a:t> (or p</a:t>
            </a:r>
            <a:r>
              <a:rPr lang="en-US" baseline="30000" dirty="0" smtClean="0"/>
              <a:t>2</a:t>
            </a:r>
            <a:r>
              <a:rPr lang="en-US" dirty="0" smtClean="0"/>
              <a:t>) . The probability that a sperm cell carrying allele a with an egg cell carrying a is </a:t>
            </a:r>
            <a:r>
              <a:rPr lang="en-US" dirty="0" err="1" smtClean="0"/>
              <a:t>q</a:t>
            </a:r>
            <a:r>
              <a:rPr lang="en-US" dirty="0" smtClean="0"/>
              <a:t> </a:t>
            </a:r>
            <a:r>
              <a:rPr lang="en-US" dirty="0" err="1" smtClean="0"/>
              <a:t>x</a:t>
            </a:r>
            <a:r>
              <a:rPr lang="en-US" dirty="0" smtClean="0"/>
              <a:t> </a:t>
            </a:r>
            <a:r>
              <a:rPr lang="en-US" dirty="0" err="1" smtClean="0"/>
              <a:t>q</a:t>
            </a:r>
            <a:r>
              <a:rPr lang="en-US" dirty="0" smtClean="0"/>
              <a:t> (or q</a:t>
            </a:r>
            <a:r>
              <a:rPr lang="en-US" baseline="30000" dirty="0" smtClean="0"/>
              <a:t>2</a:t>
            </a:r>
            <a:r>
              <a:rPr lang="en-US" dirty="0" smtClean="0"/>
              <a:t>). What about the frequency of </a:t>
            </a:r>
            <a:r>
              <a:rPr lang="en-US" dirty="0" err="1" smtClean="0"/>
              <a:t>heterozygotes</a:t>
            </a:r>
            <a:r>
              <a:rPr lang="en-US" dirty="0" smtClean="0"/>
              <a:t>?  Either a sperm cell carrying A can unite with an egg carrying a or a sperm carrying a can unite with an egg carrying A: 2pq. </a:t>
            </a:r>
            <a:r>
              <a:rPr lang="en-US" i="1" dirty="0" smtClean="0"/>
              <a:t>The Hardy-Weinberg law </a:t>
            </a:r>
            <a:r>
              <a:rPr lang="en-US" dirty="0" smtClean="0"/>
              <a:t>states that the frequency of the three genotypes AA, </a:t>
            </a:r>
            <a:r>
              <a:rPr lang="en-US" dirty="0" err="1" smtClean="0"/>
              <a:t>Aa</a:t>
            </a:r>
            <a:r>
              <a:rPr lang="en-US" dirty="0" smtClean="0"/>
              <a:t>, and </a:t>
            </a:r>
            <a:r>
              <a:rPr lang="en-US" dirty="0" err="1" smtClean="0"/>
              <a:t>aa</a:t>
            </a:r>
            <a:r>
              <a:rPr lang="en-US" dirty="0" smtClean="0"/>
              <a:t> is given by p</a:t>
            </a:r>
            <a:r>
              <a:rPr lang="en-US" baseline="30000" dirty="0" smtClean="0"/>
              <a:t>2</a:t>
            </a:r>
            <a:r>
              <a:rPr lang="en-US" dirty="0" smtClean="0"/>
              <a:t> + 2pq + q</a:t>
            </a:r>
            <a:r>
              <a:rPr lang="en-US" baseline="30000" dirty="0" smtClean="0"/>
              <a:t>2</a:t>
            </a:r>
            <a:r>
              <a:rPr lang="en-US" dirty="0" smtClean="0"/>
              <a:t> = 1 and that </a:t>
            </a:r>
            <a:r>
              <a:rPr lang="en-US" dirty="0" err="1" smtClean="0"/>
              <a:t>p</a:t>
            </a:r>
            <a:r>
              <a:rPr lang="en-US" dirty="0" smtClean="0"/>
              <a:t> + </a:t>
            </a:r>
            <a:r>
              <a:rPr lang="en-US" dirty="0" err="1" smtClean="0"/>
              <a:t>q</a:t>
            </a:r>
            <a:r>
              <a:rPr lang="en-US" dirty="0" smtClean="0"/>
              <a:t> = 1.</a:t>
            </a:r>
            <a:endParaRPr lang="en-US" i="1" dirty="0" smtClean="0"/>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But regardless, let’s prove it with the CCR5 example. We found that the frequency of </a:t>
            </a:r>
            <a:r>
              <a:rPr lang="en-US" sz="1200" i="1" kern="1200" dirty="0" smtClean="0">
                <a:solidFill>
                  <a:schemeClr val="tx1"/>
                </a:solidFill>
                <a:latin typeface="+mn-lt"/>
                <a:ea typeface="+mn-ea"/>
                <a:cs typeface="+mn-cs"/>
              </a:rPr>
              <a:t>CCR5</a:t>
            </a:r>
            <a:r>
              <a:rPr lang="en-US" sz="1200" kern="1200" dirty="0" smtClean="0">
                <a:solidFill>
                  <a:schemeClr val="tx1"/>
                </a:solidFill>
                <a:latin typeface="+mn-lt"/>
                <a:ea typeface="+mn-ea"/>
                <a:cs typeface="+mn-cs"/>
              </a:rPr>
              <a:t> allele was 0.906 and the frequency of the </a:t>
            </a:r>
            <a:r>
              <a:rPr lang="en-US" sz="1200" kern="1200" dirty="0" smtClean="0">
                <a:solidFill>
                  <a:schemeClr val="tx1"/>
                </a:solidFill>
                <a:latin typeface="+mn-lt"/>
                <a:ea typeface="+mn-ea"/>
                <a:cs typeface="+mn-cs"/>
                <a:sym typeface="Symbol"/>
              </a:rPr>
              <a:t></a:t>
            </a:r>
            <a:r>
              <a:rPr lang="en-US" sz="1200" i="1" kern="1200" dirty="0" smtClean="0">
                <a:solidFill>
                  <a:schemeClr val="tx1"/>
                </a:solidFill>
                <a:latin typeface="+mn-lt"/>
                <a:ea typeface="+mn-ea"/>
                <a:cs typeface="+mn-cs"/>
              </a:rPr>
              <a:t>CCR5</a:t>
            </a:r>
            <a:r>
              <a:rPr lang="en-US" sz="1200" kern="1200" dirty="0" smtClean="0">
                <a:solidFill>
                  <a:schemeClr val="tx1"/>
                </a:solidFill>
                <a:latin typeface="+mn-lt"/>
                <a:ea typeface="+mn-ea"/>
                <a:cs typeface="+mn-cs"/>
              </a:rPr>
              <a:t> allele is 0.094. So </a:t>
            </a:r>
            <a:r>
              <a:rPr lang="en-US" sz="1200" kern="1200" dirty="0" err="1" smtClean="0">
                <a:solidFill>
                  <a:schemeClr val="tx1"/>
                </a:solidFill>
                <a:latin typeface="+mn-lt"/>
                <a:ea typeface="+mn-ea"/>
                <a:cs typeface="+mn-cs"/>
              </a:rPr>
              <a:t>p</a:t>
            </a:r>
            <a:r>
              <a:rPr lang="en-US" sz="1200" kern="1200" dirty="0" smtClean="0">
                <a:solidFill>
                  <a:schemeClr val="tx1"/>
                </a:solidFill>
                <a:latin typeface="+mn-lt"/>
                <a:ea typeface="+mn-ea"/>
                <a:cs typeface="+mn-cs"/>
              </a:rPr>
              <a:t> = 0.906 and </a:t>
            </a:r>
            <a:r>
              <a:rPr lang="en-US" sz="1200" kern="1200" dirty="0" err="1" smtClean="0">
                <a:solidFill>
                  <a:schemeClr val="tx1"/>
                </a:solidFill>
                <a:latin typeface="+mn-lt"/>
                <a:ea typeface="+mn-ea"/>
                <a:cs typeface="+mn-cs"/>
              </a:rPr>
              <a:t>q</a:t>
            </a:r>
            <a:r>
              <a:rPr lang="en-US" sz="1200" kern="1200" dirty="0" smtClean="0">
                <a:solidFill>
                  <a:schemeClr val="tx1"/>
                </a:solidFill>
                <a:latin typeface="+mn-lt"/>
                <a:ea typeface="+mn-ea"/>
                <a:cs typeface="+mn-cs"/>
              </a:rPr>
              <a:t> = 0.094. So by the Hardy-Weinberg equation, AA = 0.906x0.906 = 0.821, </a:t>
            </a:r>
            <a:r>
              <a:rPr lang="en-US" sz="1200" kern="1200" dirty="0" err="1" smtClean="0">
                <a:solidFill>
                  <a:schemeClr val="tx1"/>
                </a:solidFill>
                <a:latin typeface="+mn-lt"/>
                <a:ea typeface="+mn-ea"/>
                <a:cs typeface="+mn-cs"/>
              </a:rPr>
              <a:t>Aa</a:t>
            </a:r>
            <a:r>
              <a:rPr lang="en-US" sz="1200" kern="1200" dirty="0" smtClean="0">
                <a:solidFill>
                  <a:schemeClr val="tx1"/>
                </a:solidFill>
                <a:latin typeface="+mn-lt"/>
                <a:ea typeface="+mn-ea"/>
                <a:cs typeface="+mn-cs"/>
              </a:rPr>
              <a:t> = 2pq = 2x(0.906x0.094) = 0.170, and </a:t>
            </a:r>
            <a:r>
              <a:rPr lang="en-US" sz="1200" kern="1200" dirty="0" err="1" smtClean="0">
                <a:solidFill>
                  <a:schemeClr val="tx1"/>
                </a:solidFill>
                <a:latin typeface="+mn-lt"/>
                <a:ea typeface="+mn-ea"/>
                <a:cs typeface="+mn-cs"/>
              </a:rPr>
              <a:t>aa</a:t>
            </a:r>
            <a:r>
              <a:rPr lang="en-US" sz="1200" kern="1200" dirty="0" smtClean="0">
                <a:solidFill>
                  <a:schemeClr val="tx1"/>
                </a:solidFill>
                <a:latin typeface="+mn-lt"/>
                <a:ea typeface="+mn-ea"/>
                <a:cs typeface="+mn-cs"/>
              </a:rPr>
              <a:t> = q</a:t>
            </a:r>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 = 0.094x0.094 = 0.009. When these genotype frequencies, which were calculated by the Hardy-Weinberg law, are applied to 788 people, they are identical to that in the above table, found via PCR analysis.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65344CF-5651-4948-A1DC-B085098E9273}"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example of CCR5 and HIV resistance is an example of a phenotype inherited</a:t>
            </a:r>
            <a:r>
              <a:rPr lang="en-US" baseline="0" dirty="0" smtClean="0"/>
              <a:t> in an </a:t>
            </a:r>
            <a:r>
              <a:rPr lang="en-US" baseline="0" dirty="0" err="1" smtClean="0"/>
              <a:t>autosomal</a:t>
            </a:r>
            <a:r>
              <a:rPr lang="en-US" baseline="0" dirty="0" smtClean="0"/>
              <a:t> recessive fashion. Can you use Hardy-Weinberg equilibrium in diseases with other types of inheritance? Yes!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picture: </a:t>
            </a:r>
            <a:r>
              <a:rPr lang="en-US" dirty="0" err="1" smtClean="0"/>
              <a:t>Aanen</a:t>
            </a:r>
            <a:r>
              <a:rPr lang="en-US" baseline="0" dirty="0" smtClean="0"/>
              <a:t> and Maas 2011</a:t>
            </a:r>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founder effect is the loss of genetic variation that occurs when a </a:t>
            </a:r>
            <a:r>
              <a:rPr lang="en-US" dirty="0" smtClean="0"/>
              <a:t>new population is established by a very small number of individuals from a larger population. It was first described by Dr. Ernst May in 1942. Two examples of the founder effect close to home are the incidence of hereditary deafness</a:t>
            </a:r>
            <a:r>
              <a:rPr lang="en-US" sz="1200" kern="1200" baseline="0" dirty="0" smtClean="0">
                <a:solidFill>
                  <a:schemeClr val="tx1"/>
                </a:solidFill>
                <a:latin typeface="+mn-lt"/>
                <a:ea typeface="+mn-ea"/>
                <a:cs typeface="+mn-cs"/>
              </a:rPr>
              <a:t> on Martha’s Vineyard and the Lac St Jean region of Quebec and type I </a:t>
            </a:r>
            <a:r>
              <a:rPr lang="en-US" sz="1200" kern="1200" baseline="0" dirty="0" err="1" smtClean="0">
                <a:solidFill>
                  <a:schemeClr val="tx1"/>
                </a:solidFill>
                <a:latin typeface="+mn-lt"/>
                <a:ea typeface="+mn-ea"/>
                <a:cs typeface="+mn-cs"/>
              </a:rPr>
              <a:t>tyrosinemia</a:t>
            </a:r>
            <a:r>
              <a:rPr lang="en-US" sz="1200" kern="1200" baseline="0" dirty="0" smtClean="0">
                <a:solidFill>
                  <a:schemeClr val="tx1"/>
                </a:solidFill>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The French-Canadian population in the Lac St. Jean region of Quebec is relatively isolated, and has a high frequency of type I </a:t>
            </a:r>
            <a:r>
              <a:rPr lang="en-US" dirty="0" err="1" smtClean="0"/>
              <a:t>tyrosinemia</a:t>
            </a:r>
            <a:r>
              <a:rPr lang="en-US" dirty="0" smtClean="0"/>
              <a:t>. </a:t>
            </a:r>
            <a:r>
              <a:rPr lang="en-US" dirty="0" err="1" smtClean="0"/>
              <a:t>Tyrosinemia</a:t>
            </a:r>
            <a:r>
              <a:rPr lang="en-US" dirty="0" smtClean="0"/>
              <a:t> is an </a:t>
            </a:r>
            <a:r>
              <a:rPr lang="en-US" dirty="0" err="1" smtClean="0"/>
              <a:t>autosomal</a:t>
            </a:r>
            <a:r>
              <a:rPr lang="en-US" dirty="0" smtClean="0"/>
              <a:t> recessive deficiency of </a:t>
            </a:r>
            <a:r>
              <a:rPr lang="en-US" dirty="0" err="1" smtClean="0"/>
              <a:t>fumarylacetoacetase</a:t>
            </a:r>
            <a:r>
              <a:rPr lang="en-US" dirty="0" smtClean="0"/>
              <a:t>, an enzyme involved in the </a:t>
            </a:r>
            <a:r>
              <a:rPr lang="en-US" dirty="0" err="1" smtClean="0"/>
              <a:t>degradative</a:t>
            </a:r>
            <a:r>
              <a:rPr lang="en-US" dirty="0" smtClean="0"/>
              <a:t> pathway of tyrosine. It leads to massive hepatic failure and renal tubular dysfunction.</a:t>
            </a: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dirty="0" smtClean="0"/>
              <a:t>Jonathan</a:t>
            </a:r>
            <a:r>
              <a:rPr lang="en-US" baseline="0" dirty="0" smtClean="0"/>
              <a:t> Lambert settled in Martha’s Vineyard in 1692, and suffered from hereditary deafness. 2 of his 7 children were deaf. Over time, people noticed that there were many more deaf inhabitants; in 1854 the national average of deaf people in the U.S. was 1 in 5729, in Chilmark, Martha’s Vineyard, it was 1 in 25. Interestingly, a sign language was developed on Martha’s Vineyard. For more information, please consult </a:t>
            </a:r>
            <a:r>
              <a:rPr lang="en-US" u="sng" baseline="0" dirty="0" smtClean="0"/>
              <a:t>Everyone Here Spoke Sign Language</a:t>
            </a:r>
            <a:r>
              <a:rPr lang="en-US" baseline="0" dirty="0" smtClean="0"/>
              <a:t>, a book by Nora </a:t>
            </a:r>
            <a:r>
              <a:rPr lang="en-US" baseline="0" dirty="0" err="1" smtClean="0"/>
              <a:t>Groce</a:t>
            </a:r>
            <a:r>
              <a:rPr lang="en-US" baseline="0" dirty="0" smtClean="0"/>
              <a:t>.</a:t>
            </a:r>
            <a:endParaRPr lang="en-US" dirty="0" smtClean="0"/>
          </a:p>
          <a:p>
            <a:endParaRPr lang="en-US" dirty="0" smtClean="0"/>
          </a:p>
          <a:p>
            <a:r>
              <a:rPr lang="en-US" dirty="0" smtClean="0"/>
              <a:t>Would you except the mutant alleles that contribute</a:t>
            </a:r>
            <a:r>
              <a:rPr lang="en-US" baseline="0" dirty="0" smtClean="0"/>
              <a:t> to type I </a:t>
            </a:r>
            <a:r>
              <a:rPr lang="en-US" baseline="0" dirty="0" err="1" smtClean="0"/>
              <a:t>tyrosinemia</a:t>
            </a:r>
            <a:r>
              <a:rPr lang="en-US" baseline="0" dirty="0" smtClean="0"/>
              <a:t> and hereditary deafness</a:t>
            </a:r>
            <a:r>
              <a:rPr lang="en-US" dirty="0" smtClean="0"/>
              <a:t> from a founder effect be from the same mutation?</a:t>
            </a:r>
          </a:p>
          <a:p>
            <a:pPr>
              <a:buFontTx/>
              <a:buChar char="-"/>
            </a:pPr>
            <a:r>
              <a:rPr lang="en-US" dirty="0" smtClean="0"/>
              <a:t>Yes</a:t>
            </a:r>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Let’s start off with an example: there is a gene encodes the protein cytokine receptor CCR5 (we’ll call it </a:t>
            </a:r>
            <a:r>
              <a:rPr lang="en-US" sz="1200" b="1" i="1" kern="1200" dirty="0" smtClean="0">
                <a:solidFill>
                  <a:schemeClr val="tx1"/>
                </a:solidFill>
                <a:latin typeface="+mn-lt"/>
                <a:ea typeface="+mn-ea"/>
                <a:cs typeface="+mn-cs"/>
              </a:rPr>
              <a:t>CCR5). </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CCR5 is a protein that serves as a </a:t>
            </a:r>
            <a:r>
              <a:rPr lang="en-US" sz="1200" kern="1200" dirty="0" err="1" smtClean="0">
                <a:solidFill>
                  <a:schemeClr val="tx1"/>
                </a:solidFill>
                <a:latin typeface="+mn-lt"/>
                <a:ea typeface="+mn-ea"/>
                <a:cs typeface="+mn-cs"/>
              </a:rPr>
              <a:t>transmembrane</a:t>
            </a:r>
            <a:r>
              <a:rPr lang="en-US" sz="1200" kern="1200" dirty="0" smtClean="0">
                <a:solidFill>
                  <a:schemeClr val="tx1"/>
                </a:solidFill>
                <a:latin typeface="+mn-lt"/>
                <a:ea typeface="+mn-ea"/>
                <a:cs typeface="+mn-cs"/>
              </a:rPr>
              <a:t> cell surface receptor for certain cytokines, and is present on many immune cells, including CD4+ T lymphocytes,</a:t>
            </a:r>
            <a:r>
              <a:rPr lang="en-US" sz="1200" kern="1200" baseline="0" dirty="0" smtClean="0">
                <a:solidFill>
                  <a:schemeClr val="tx1"/>
                </a:solidFill>
                <a:latin typeface="+mn-lt"/>
                <a:ea typeface="+mn-ea"/>
                <a:cs typeface="+mn-cs"/>
              </a:rPr>
              <a:t> immature </a:t>
            </a:r>
            <a:r>
              <a:rPr lang="en-US" sz="1200" kern="1200" baseline="0" dirty="0" err="1" smtClean="0">
                <a:solidFill>
                  <a:schemeClr val="tx1"/>
                </a:solidFill>
                <a:latin typeface="+mn-lt"/>
                <a:ea typeface="+mn-ea"/>
                <a:cs typeface="+mn-cs"/>
              </a:rPr>
              <a:t>dendritic</a:t>
            </a:r>
            <a:r>
              <a:rPr lang="en-US" sz="1200" kern="1200" baseline="0" dirty="0" smtClean="0">
                <a:solidFill>
                  <a:schemeClr val="tx1"/>
                </a:solidFill>
                <a:latin typeface="+mn-lt"/>
                <a:ea typeface="+mn-ea"/>
                <a:cs typeface="+mn-cs"/>
              </a:rPr>
              <a:t> cells, and mature macrophages. CCR5 is one of the immune system receptors that mediates the process by which certain immune cells hone to specific organ and tissue targets. The receptor is depicted in pink on this cartoon. Cytokines like CCL3, 4, depicted in orange on the cartoon, as well as RANTES, MIP-1, MCP-2 and HCC-1 are CCR5 agonists.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However, CCR5 also serves as a binding protein for the HIV virus as a way to enter the cell and it is depicted in this stylized cartoon as the yellow </a:t>
            </a:r>
            <a:r>
              <a:rPr lang="en-US" sz="1200" kern="1200" dirty="0" err="1" smtClean="0">
                <a:solidFill>
                  <a:schemeClr val="tx1"/>
                </a:solidFill>
                <a:latin typeface="+mn-lt"/>
                <a:ea typeface="+mn-ea"/>
                <a:cs typeface="+mn-cs"/>
              </a:rPr>
              <a:t>transmembrane</a:t>
            </a:r>
            <a:r>
              <a:rPr lang="en-US" sz="1200" kern="1200" dirty="0" smtClean="0">
                <a:solidFill>
                  <a:schemeClr val="tx1"/>
                </a:solidFill>
                <a:latin typeface="+mn-lt"/>
                <a:ea typeface="+mn-ea"/>
                <a:cs typeface="+mn-cs"/>
              </a:rPr>
              <a:t> protein. In</a:t>
            </a:r>
            <a:r>
              <a:rPr lang="en-US" sz="1200" kern="1200" baseline="0" dirty="0" smtClean="0">
                <a:solidFill>
                  <a:schemeClr val="tx1"/>
                </a:solidFill>
                <a:latin typeface="+mn-lt"/>
                <a:ea typeface="+mn-ea"/>
                <a:cs typeface="+mn-cs"/>
              </a:rPr>
              <a:t> this cartoon, gp120 and gp41 are the HIV attachment proteins, which bind with CD4 and the CCR5 </a:t>
            </a:r>
            <a:r>
              <a:rPr lang="en-US" sz="1200" kern="1200" baseline="0" dirty="0" err="1" smtClean="0">
                <a:solidFill>
                  <a:schemeClr val="tx1"/>
                </a:solidFill>
                <a:latin typeface="+mn-lt"/>
                <a:ea typeface="+mn-ea"/>
                <a:cs typeface="+mn-cs"/>
              </a:rPr>
              <a:t>costimulatory</a:t>
            </a:r>
            <a:r>
              <a:rPr lang="en-US" sz="1200" kern="1200" baseline="0" dirty="0" smtClean="0">
                <a:solidFill>
                  <a:schemeClr val="tx1"/>
                </a:solidFill>
                <a:latin typeface="+mn-lt"/>
                <a:ea typeface="+mn-ea"/>
                <a:cs typeface="+mn-cs"/>
              </a:rPr>
              <a:t> molecule to mediate attachment to the T cell and therefore, subsequent infection. </a:t>
            </a:r>
            <a:r>
              <a:rPr lang="en-US" sz="1200" b="1" dirty="0" smtClean="0"/>
              <a:t>CCR5</a:t>
            </a:r>
            <a:r>
              <a:rPr lang="en-US" sz="1200" dirty="0" smtClean="0"/>
              <a:t> is considered the co-receptor for the macrophage tropic lines of HIV1 and 2, while CXCR4 is the co-receptor for the T cell </a:t>
            </a:r>
            <a:r>
              <a:rPr lang="en-US" sz="1200" dirty="0" err="1" smtClean="0"/>
              <a:t>trophic</a:t>
            </a:r>
            <a:r>
              <a:rPr lang="en-US" sz="1200" dirty="0" smtClean="0"/>
              <a:t> lines of HIV1 and 2.</a:t>
            </a:r>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is an allele (</a:t>
            </a:r>
            <a:r>
              <a:rPr lang="en-US" sz="1200" kern="1200" dirty="0" smtClean="0">
                <a:solidFill>
                  <a:schemeClr val="tx1"/>
                </a:solidFill>
                <a:latin typeface="+mn-lt"/>
                <a:ea typeface="+mn-ea"/>
                <a:cs typeface="+mn-cs"/>
                <a:sym typeface="Symbol"/>
              </a:rPr>
              <a:t></a:t>
            </a:r>
            <a:r>
              <a:rPr lang="en-US" sz="1200" i="1" kern="1200" dirty="0" smtClean="0">
                <a:solidFill>
                  <a:schemeClr val="tx1"/>
                </a:solidFill>
                <a:latin typeface="+mn-lt"/>
                <a:ea typeface="+mn-ea"/>
                <a:cs typeface="+mn-cs"/>
              </a:rPr>
              <a:t>CCR5</a:t>
            </a:r>
            <a:r>
              <a:rPr lang="en-US" sz="1200" kern="1200" dirty="0" smtClean="0">
                <a:solidFill>
                  <a:schemeClr val="tx1"/>
                </a:solidFill>
                <a:latin typeface="+mn-lt"/>
                <a:ea typeface="+mn-ea"/>
                <a:cs typeface="+mn-cs"/>
              </a:rPr>
              <a:t>) that has a 32 base pair deletion that leads to a </a:t>
            </a:r>
            <a:r>
              <a:rPr lang="en-US" sz="1200" kern="1200" dirty="0" err="1" smtClean="0">
                <a:solidFill>
                  <a:schemeClr val="tx1"/>
                </a:solidFill>
                <a:latin typeface="+mn-lt"/>
                <a:ea typeface="+mn-ea"/>
                <a:cs typeface="+mn-cs"/>
              </a:rPr>
              <a:t>frameshift</a:t>
            </a:r>
            <a:r>
              <a:rPr lang="en-US" sz="1200" kern="1200" dirty="0" smtClean="0">
                <a:solidFill>
                  <a:schemeClr val="tx1"/>
                </a:solidFill>
                <a:latin typeface="+mn-lt"/>
                <a:ea typeface="+mn-ea"/>
                <a:cs typeface="+mn-cs"/>
              </a:rPr>
              <a:t> mutation and a nonfunctional protein. People with this mutation do not express this receptor on the surface of their CD4 T cells, and are therefore partially resistant to HIV infection (image source: cbsnews.com/8301-504763_162-20068780-10391704.html). </a:t>
            </a:r>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a:t>
            </a:r>
            <a:r>
              <a:rPr lang="en-US" sz="1200" kern="1200" dirty="0" smtClean="0">
                <a:solidFill>
                  <a:schemeClr val="tx1"/>
                </a:solidFill>
                <a:latin typeface="+mn-lt"/>
                <a:ea typeface="+mn-ea"/>
                <a:cs typeface="+mn-cs"/>
                <a:sym typeface="Symbol"/>
              </a:rPr>
              <a:t></a:t>
            </a:r>
            <a:r>
              <a:rPr lang="en-US" sz="1200" i="1" kern="1200" dirty="0" smtClean="0">
                <a:solidFill>
                  <a:schemeClr val="tx1"/>
                </a:solidFill>
                <a:latin typeface="+mn-lt"/>
                <a:ea typeface="+mn-ea"/>
                <a:cs typeface="+mn-cs"/>
              </a:rPr>
              <a:t>CCR5</a:t>
            </a:r>
            <a:r>
              <a:rPr lang="en-US" sz="1200" kern="1200" dirty="0" smtClean="0">
                <a:solidFill>
                  <a:schemeClr val="tx1"/>
                </a:solidFill>
                <a:latin typeface="+mn-lt"/>
                <a:ea typeface="+mn-ea"/>
                <a:cs typeface="+mn-cs"/>
              </a:rPr>
              <a:t> mutation is detectable by PCR of the gene. The normal DNA is cut into 2</a:t>
            </a:r>
            <a:r>
              <a:rPr lang="en-US" sz="1200" kern="1200" baseline="0" dirty="0" smtClean="0">
                <a:solidFill>
                  <a:schemeClr val="tx1"/>
                </a:solidFill>
                <a:latin typeface="+mn-lt"/>
                <a:ea typeface="+mn-ea"/>
                <a:cs typeface="+mn-cs"/>
              </a:rPr>
              <a:t> fragments by a restriction </a:t>
            </a:r>
            <a:r>
              <a:rPr lang="en-US" sz="1200" kern="1200" baseline="0" dirty="0" err="1" smtClean="0">
                <a:solidFill>
                  <a:schemeClr val="tx1"/>
                </a:solidFill>
                <a:latin typeface="+mn-lt"/>
                <a:ea typeface="+mn-ea"/>
                <a:cs typeface="+mn-cs"/>
              </a:rPr>
              <a:t>endonuclease</a:t>
            </a:r>
            <a:r>
              <a:rPr lang="en-US" sz="1200" kern="1200" baseline="0" dirty="0" smtClean="0">
                <a:solidFill>
                  <a:schemeClr val="tx1"/>
                </a:solidFill>
                <a:latin typeface="+mn-lt"/>
                <a:ea typeface="+mn-ea"/>
                <a:cs typeface="+mn-cs"/>
              </a:rPr>
              <a:t>, a 403 base pair fragment, and a 332 </a:t>
            </a:r>
            <a:r>
              <a:rPr lang="en-US" sz="1200" kern="1200" baseline="0" dirty="0" err="1" smtClean="0">
                <a:solidFill>
                  <a:schemeClr val="tx1"/>
                </a:solidFill>
                <a:latin typeface="+mn-lt"/>
                <a:ea typeface="+mn-ea"/>
                <a:cs typeface="+mn-cs"/>
              </a:rPr>
              <a:t>basepair</a:t>
            </a:r>
            <a:r>
              <a:rPr lang="en-US" sz="1200" kern="1200" baseline="0" dirty="0" smtClean="0">
                <a:solidFill>
                  <a:schemeClr val="tx1"/>
                </a:solidFill>
                <a:latin typeface="+mn-lt"/>
                <a:ea typeface="+mn-ea"/>
                <a:cs typeface="+mn-cs"/>
              </a:rPr>
              <a:t> fragment which are the two bands seen in lanes 3 to 8. The </a:t>
            </a:r>
            <a:r>
              <a:rPr lang="en-US" sz="1200" kern="1200" dirty="0" smtClean="0">
                <a:solidFill>
                  <a:schemeClr val="tx1"/>
                </a:solidFill>
                <a:latin typeface="+mn-lt"/>
                <a:ea typeface="+mn-ea"/>
                <a:cs typeface="+mn-cs"/>
                <a:sym typeface="Symbol"/>
              </a:rPr>
              <a:t></a:t>
            </a:r>
            <a:r>
              <a:rPr lang="en-US" sz="1200" i="1" kern="1200" dirty="0" smtClean="0">
                <a:solidFill>
                  <a:schemeClr val="tx1"/>
                </a:solidFill>
                <a:latin typeface="+mn-lt"/>
                <a:ea typeface="+mn-ea"/>
                <a:cs typeface="+mn-cs"/>
              </a:rPr>
              <a:t>CCR5</a:t>
            </a:r>
            <a:r>
              <a:rPr lang="en-US" sz="1200" kern="1200" dirty="0" smtClean="0">
                <a:solidFill>
                  <a:schemeClr val="tx1"/>
                </a:solidFill>
                <a:latin typeface="+mn-lt"/>
                <a:ea typeface="+mn-ea"/>
                <a:cs typeface="+mn-cs"/>
              </a:rPr>
              <a:t> mutated</a:t>
            </a:r>
            <a:r>
              <a:rPr lang="en-US" sz="1200" kern="1200" baseline="0" dirty="0" smtClean="0">
                <a:solidFill>
                  <a:schemeClr val="tx1"/>
                </a:solidFill>
                <a:latin typeface="+mn-lt"/>
                <a:ea typeface="+mn-ea"/>
                <a:cs typeface="+mn-cs"/>
              </a:rPr>
              <a:t> DNA is not cleaved by the restriction </a:t>
            </a:r>
            <a:r>
              <a:rPr lang="en-US" sz="1200" kern="1200" baseline="0" dirty="0" err="1" smtClean="0">
                <a:solidFill>
                  <a:schemeClr val="tx1"/>
                </a:solidFill>
                <a:latin typeface="+mn-lt"/>
                <a:ea typeface="+mn-ea"/>
                <a:cs typeface="+mn-cs"/>
              </a:rPr>
              <a:t>endonuclease</a:t>
            </a:r>
            <a:r>
              <a:rPr lang="en-US" sz="1200" kern="1200" baseline="0" dirty="0" smtClean="0">
                <a:solidFill>
                  <a:schemeClr val="tx1"/>
                </a:solidFill>
                <a:latin typeface="+mn-lt"/>
                <a:ea typeface="+mn-ea"/>
                <a:cs typeface="+mn-cs"/>
              </a:rPr>
              <a:t> and seen in lane 1 as a 735 base pair fragment. Lane 2 is a molecular weight marker.</a:t>
            </a:r>
            <a:r>
              <a:rPr lang="en-US" sz="1200" kern="1200" dirty="0" smtClean="0">
                <a:solidFill>
                  <a:schemeClr val="tx1"/>
                </a:solidFill>
                <a:latin typeface="+mn-lt"/>
                <a:ea typeface="+mn-ea"/>
                <a:cs typeface="+mn-cs"/>
              </a:rPr>
              <a:t>  There are no known clinical implications of </a:t>
            </a:r>
            <a:r>
              <a:rPr lang="en-US" sz="1200" kern="1200" dirty="0" err="1" smtClean="0">
                <a:solidFill>
                  <a:schemeClr val="tx1"/>
                </a:solidFill>
                <a:latin typeface="+mn-lt"/>
                <a:ea typeface="+mn-ea"/>
                <a:cs typeface="+mn-cs"/>
              </a:rPr>
              <a:t>homozygotes</a:t>
            </a:r>
            <a:r>
              <a:rPr lang="en-US" sz="1200" kern="1200" dirty="0" smtClean="0">
                <a:solidFill>
                  <a:schemeClr val="tx1"/>
                </a:solidFill>
                <a:latin typeface="+mn-lt"/>
                <a:ea typeface="+mn-ea"/>
                <a:cs typeface="+mn-cs"/>
              </a:rPr>
              <a:t> or </a:t>
            </a:r>
            <a:r>
              <a:rPr lang="en-US" sz="1200" kern="1200" dirty="0" err="1" smtClean="0">
                <a:solidFill>
                  <a:schemeClr val="tx1"/>
                </a:solidFill>
                <a:latin typeface="+mn-lt"/>
                <a:ea typeface="+mn-ea"/>
                <a:cs typeface="+mn-cs"/>
              </a:rPr>
              <a:t>heterozygotes</a:t>
            </a:r>
            <a:r>
              <a:rPr lang="en-US" sz="1200" kern="1200" dirty="0" smtClean="0">
                <a:solidFill>
                  <a:schemeClr val="tx1"/>
                </a:solidFill>
                <a:latin typeface="+mn-lt"/>
                <a:ea typeface="+mn-ea"/>
                <a:cs typeface="+mn-cs"/>
              </a:rPr>
              <a:t> individuals with this mutation, except for HIV resistance. Given the current state of the HIV epidemic, we would like to know the frequency of this allele!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We know the genotype frequencies from the study results (which must add up to 1). </a:t>
            </a:r>
            <a:r>
              <a:rPr lang="en-US" baseline="0" dirty="0" smtClean="0"/>
              <a:t>CCR5/CCR5 indicates no mutations and functional CCR5 proteins. CCR5/deltaCCR5 is a heterozygote for the mutation and delta CCR5/delta CCR5 is a homozygote deletion.</a:t>
            </a: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Let’s calculate the allele frequencies together.</a:t>
            </a:r>
            <a:r>
              <a:rPr lang="en-US" baseline="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 add more detail</a:t>
            </a:r>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buNone/>
            </a:pPr>
            <a:r>
              <a:rPr lang="en-US" sz="1200" b="1" kern="1200" dirty="0" smtClean="0">
                <a:solidFill>
                  <a:schemeClr val="tx1"/>
                </a:solidFill>
                <a:latin typeface="+mn-lt"/>
                <a:ea typeface="+mn-ea"/>
                <a:cs typeface="+mn-cs"/>
              </a:rPr>
              <a:t>This method is too complicated: we can’t be genetically testing everyone (or can we?). Luckily, there is a Law that simplifies these calculations (assuming certain principles) and allows us to go backwards: to even calculate the proportion of a population with various genotypes once allele frequencies are known. It is called Hardy-Weinberg Equilibrium. </a:t>
            </a:r>
            <a:r>
              <a:rPr lang="en-US" dirty="0" smtClean="0"/>
              <a:t>Dr. Hardy and Dr. Weinberg</a:t>
            </a:r>
            <a:r>
              <a:rPr lang="en-US" baseline="0" dirty="0" smtClean="0"/>
              <a:t> </a:t>
            </a:r>
            <a:r>
              <a:rPr lang="en-US" dirty="0" smtClean="0"/>
              <a:t>developed the law</a:t>
            </a:r>
            <a:r>
              <a:rPr lang="en-US" baseline="0" dirty="0" smtClean="0"/>
              <a:t> </a:t>
            </a:r>
            <a:r>
              <a:rPr lang="en-US" dirty="0" smtClean="0"/>
              <a:t>independently in 1908.</a:t>
            </a:r>
            <a:r>
              <a:rPr lang="en-US" baseline="0" dirty="0" smtClean="0"/>
              <a:t> </a:t>
            </a:r>
            <a:r>
              <a:rPr lang="en-US" dirty="0" smtClean="0"/>
              <a:t>Dr.</a:t>
            </a:r>
            <a:r>
              <a:rPr lang="en-US" baseline="0" dirty="0" smtClean="0"/>
              <a:t> </a:t>
            </a:r>
            <a:r>
              <a:rPr lang="en-US" dirty="0" smtClean="0"/>
              <a:t>Geoffrey Hardy was an English</a:t>
            </a:r>
            <a:r>
              <a:rPr lang="en-US" baseline="0" dirty="0" smtClean="0"/>
              <a:t> </a:t>
            </a:r>
            <a:r>
              <a:rPr lang="en-US" dirty="0" smtClean="0"/>
              <a:t>mathematician, and Dr. Wilhelm</a:t>
            </a:r>
            <a:r>
              <a:rPr lang="en-US" baseline="0" dirty="0" smtClean="0"/>
              <a:t> </a:t>
            </a:r>
            <a:r>
              <a:rPr lang="en-US" dirty="0" smtClean="0"/>
              <a:t>Weinberg, a German physician. Here they are depicted together.</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mn-lt"/>
                <a:ea typeface="+mn-ea"/>
                <a:cs typeface="+mn-cs"/>
              </a:rPr>
              <a:t>Hardy-Weinberg equilibrium is one of the cornerstone equations of population genetics, and a highly tested genetics topic on the USMLE. </a:t>
            </a:r>
            <a:r>
              <a:rPr lang="en-US" sz="1200" kern="1200" dirty="0" smtClean="0">
                <a:solidFill>
                  <a:schemeClr val="tx1"/>
                </a:solidFill>
                <a:latin typeface="+mn-lt"/>
                <a:ea typeface="+mn-ea"/>
                <a:cs typeface="+mn-cs"/>
              </a:rPr>
              <a:t>Hardy-Weinberg equilibrium states that there is a single relationship between allele frequencies and genotype frequencies in a population. </a:t>
            </a:r>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Before we</a:t>
            </a:r>
            <a:r>
              <a:rPr lang="en-US" sz="1200" b="1" kern="1200" baseline="0" dirty="0" smtClean="0">
                <a:solidFill>
                  <a:schemeClr val="tx1"/>
                </a:solidFill>
                <a:latin typeface="+mn-lt"/>
                <a:ea typeface="+mn-ea"/>
                <a:cs typeface="+mn-cs"/>
              </a:rPr>
              <a:t> get too deep into this…</a:t>
            </a:r>
            <a:r>
              <a:rPr lang="en-US" sz="1200" b="1" kern="1200" dirty="0" smtClean="0">
                <a:solidFill>
                  <a:schemeClr val="tx1"/>
                </a:solidFill>
                <a:latin typeface="+mn-lt"/>
                <a:ea typeface="+mn-ea"/>
                <a:cs typeface="+mn-cs"/>
              </a:rPr>
              <a:t>Hardy Weinberg Law has two main assumptions:</a:t>
            </a:r>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The population is large and </a:t>
            </a:r>
            <a:r>
              <a:rPr lang="en-US" sz="1200" kern="1200" dirty="0" err="1" smtClean="0">
                <a:solidFill>
                  <a:schemeClr val="tx1"/>
                </a:solidFill>
                <a:latin typeface="+mn-lt"/>
                <a:ea typeface="+mn-ea"/>
                <a:cs typeface="+mn-cs"/>
              </a:rPr>
              <a:t>matings</a:t>
            </a:r>
            <a:r>
              <a:rPr lang="en-US" sz="1200" kern="1200" dirty="0" smtClean="0">
                <a:solidFill>
                  <a:schemeClr val="tx1"/>
                </a:solidFill>
                <a:latin typeface="+mn-lt"/>
                <a:ea typeface="+mn-ea"/>
                <a:cs typeface="+mn-cs"/>
              </a:rPr>
              <a:t> are random</a:t>
            </a:r>
          </a:p>
          <a:p>
            <a:pPr lvl="0"/>
            <a:r>
              <a:rPr lang="en-US" sz="1200" kern="1200" dirty="0" smtClean="0">
                <a:solidFill>
                  <a:schemeClr val="tx1"/>
                </a:solidFill>
                <a:latin typeface="+mn-lt"/>
                <a:ea typeface="+mn-ea"/>
                <a:cs typeface="+mn-cs"/>
              </a:rPr>
              <a:t>allele frequencies are constant over time (as there is no appreciable rate of mutation, individuals with all genotypes are equally capable of mating and therefore passing along their genes, and no migration of individuals with allele frequencies different from the endogenous population)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However, for every disease, we assume these are true. You will never be tested on non-Hardy-Weinberg equilibrium in this class or on the </a:t>
            </a:r>
            <a:r>
              <a:rPr lang="en-US" sz="1200" kern="1200" dirty="0" err="1" smtClean="0">
                <a:solidFill>
                  <a:schemeClr val="tx1"/>
                </a:solidFill>
                <a:latin typeface="+mn-lt"/>
                <a:ea typeface="+mn-ea"/>
                <a:cs typeface="+mn-cs"/>
              </a:rPr>
              <a:t>USMLEs</a:t>
            </a:r>
            <a:r>
              <a:rPr lang="en-US" sz="1200" kern="1200" dirty="0" smtClean="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165344CF-5651-4948-A1DC-B085098E9273}"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E7F6C4-D6C0-3A4B-8E20-723774B021B5}" type="datetimeFigureOut">
              <a:rPr lang="en-US" smtClean="0"/>
              <a:pPr/>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7F6C4-D6C0-3A4B-8E20-723774B021B5}" type="datetimeFigureOut">
              <a:rPr lang="en-US" smtClean="0"/>
              <a:pPr/>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7F6C4-D6C0-3A4B-8E20-723774B021B5}" type="datetimeFigureOut">
              <a:rPr lang="en-US" smtClean="0"/>
              <a:pPr/>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E7F6C4-D6C0-3A4B-8E20-723774B021B5}" type="datetimeFigureOut">
              <a:rPr lang="en-US" smtClean="0"/>
              <a:pPr/>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E7F6C4-D6C0-3A4B-8E20-723774B021B5}" type="datetimeFigureOut">
              <a:rPr lang="en-US" smtClean="0"/>
              <a:pPr/>
              <a:t>8/17/2016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E7F6C4-D6C0-3A4B-8E20-723774B021B5}" type="datetimeFigureOut">
              <a:rPr lang="en-US" smtClean="0"/>
              <a:pPr/>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E7F6C4-D6C0-3A4B-8E20-723774B021B5}" type="datetimeFigureOut">
              <a:rPr lang="en-US" smtClean="0"/>
              <a:pPr/>
              <a:t>8/17/2016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E7F6C4-D6C0-3A4B-8E20-723774B021B5}" type="datetimeFigureOut">
              <a:rPr lang="en-US" smtClean="0"/>
              <a:pPr/>
              <a:t>8/17/2016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7F6C4-D6C0-3A4B-8E20-723774B021B5}" type="datetimeFigureOut">
              <a:rPr lang="en-US" smtClean="0"/>
              <a:pPr/>
              <a:t>8/17/2016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7F6C4-D6C0-3A4B-8E20-723774B021B5}" type="datetimeFigureOut">
              <a:rPr lang="en-US" smtClean="0"/>
              <a:pPr/>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E7F6C4-D6C0-3A4B-8E20-723774B021B5}" type="datetimeFigureOut">
              <a:rPr lang="en-US" smtClean="0"/>
              <a:pPr/>
              <a:t>8/17/2016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7D8A8D-7A29-E645-8EB4-9991948A6E8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E7F6C4-D6C0-3A4B-8E20-723774B021B5}" type="datetimeFigureOut">
              <a:rPr lang="en-US" smtClean="0"/>
              <a:pPr/>
              <a:t>8/17/2016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7D8A8D-7A29-E645-8EB4-9991948A6E8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mailto:dasgupta@bu.edu" TargetMode="External"/><Relationship Id="rId2" Type="http://schemas.openxmlformats.org/officeDocument/2006/relationships/hyperlink" Target="mailto:klarabee@b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cdc.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8095"/>
            <a:ext cx="7772400" cy="1470025"/>
          </a:xfrm>
        </p:spPr>
        <p:txBody>
          <a:bodyPr>
            <a:normAutofit fontScale="90000"/>
          </a:bodyPr>
          <a:lstStyle/>
          <a:p>
            <a:r>
              <a:rPr lang="en-US" dirty="0" smtClean="0">
                <a:latin typeface="Arial"/>
                <a:cs typeface="Arial"/>
              </a:rPr>
              <a:t>Population Genetics</a:t>
            </a:r>
            <a:br>
              <a:rPr lang="en-US" dirty="0" smtClean="0">
                <a:latin typeface="Arial"/>
                <a:cs typeface="Arial"/>
              </a:rPr>
            </a:br>
            <a:r>
              <a:rPr lang="en-US" dirty="0" smtClean="0">
                <a:latin typeface="Arial"/>
                <a:cs typeface="Arial"/>
              </a:rPr>
              <a:t>Interactive Case Discussion </a:t>
            </a:r>
            <a:br>
              <a:rPr lang="en-US" dirty="0" smtClean="0">
                <a:latin typeface="Arial"/>
                <a:cs typeface="Arial"/>
              </a:rPr>
            </a:br>
            <a:r>
              <a:rPr lang="en-US" dirty="0" smtClean="0">
                <a:latin typeface="Arial"/>
                <a:cs typeface="Arial"/>
              </a:rPr>
              <a:t>Pre-Class Exercise </a:t>
            </a:r>
            <a:endParaRPr lang="en-US" dirty="0">
              <a:latin typeface="Arial"/>
              <a:cs typeface="Arial"/>
            </a:endParaRPr>
          </a:p>
        </p:txBody>
      </p:sp>
      <p:pic>
        <p:nvPicPr>
          <p:cNvPr id="4" name="Picture 3"/>
          <p:cNvPicPr>
            <a:picLocks noChangeAspect="1"/>
          </p:cNvPicPr>
          <p:nvPr/>
        </p:nvPicPr>
        <p:blipFill>
          <a:blip r:embed="rId2"/>
          <a:stretch>
            <a:fillRect/>
          </a:stretch>
        </p:blipFill>
        <p:spPr>
          <a:xfrm>
            <a:off x="7845176" y="6106790"/>
            <a:ext cx="1262032" cy="751209"/>
          </a:xfrm>
          <a:prstGeom prst="rect">
            <a:avLst/>
          </a:prstGeom>
        </p:spPr>
      </p:pic>
      <p:pic>
        <p:nvPicPr>
          <p:cNvPr id="5" name="Picture 4"/>
          <p:cNvPicPr>
            <a:picLocks noChangeAspect="1"/>
          </p:cNvPicPr>
          <p:nvPr/>
        </p:nvPicPr>
        <p:blipFill>
          <a:blip r:embed="rId3"/>
          <a:stretch>
            <a:fillRect/>
          </a:stretch>
        </p:blipFill>
        <p:spPr>
          <a:xfrm>
            <a:off x="2602167" y="2237318"/>
            <a:ext cx="3898712" cy="386947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Martinson et al. </a:t>
            </a:r>
            <a:r>
              <a:rPr lang="en-US" i="1" dirty="0" smtClean="0">
                <a:latin typeface="Arial"/>
                <a:cs typeface="Arial"/>
              </a:rPr>
              <a:t>Nature Genetics</a:t>
            </a:r>
            <a:endParaRPr lang="en-US" dirty="0">
              <a:latin typeface="Arial"/>
              <a:cs typeface="Arial"/>
            </a:endParaRPr>
          </a:p>
        </p:txBody>
      </p:sp>
      <p:graphicFrame>
        <p:nvGraphicFramePr>
          <p:cNvPr id="5" name="Content Placeholder 4"/>
          <p:cNvGraphicFramePr>
            <a:graphicFrameLocks noGrp="1"/>
          </p:cNvGraphicFramePr>
          <p:nvPr>
            <p:ph idx="1"/>
          </p:nvPr>
        </p:nvGraphicFramePr>
        <p:xfrm>
          <a:off x="457200" y="1600200"/>
          <a:ext cx="8229600" cy="18542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marL="0" marR="0">
                        <a:spcBef>
                          <a:spcPts val="0"/>
                        </a:spcBef>
                        <a:spcAft>
                          <a:spcPts val="0"/>
                        </a:spcAft>
                      </a:pPr>
                      <a:r>
                        <a:rPr lang="en-US" sz="1400" dirty="0">
                          <a:latin typeface="Arial"/>
                          <a:ea typeface="Cambria"/>
                          <a:cs typeface="Times New Roman"/>
                        </a:rPr>
                        <a:t>Genotype</a:t>
                      </a:r>
                      <a:endParaRPr lang="en-US" sz="14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a:latin typeface="Arial"/>
                          <a:ea typeface="Cambria"/>
                          <a:cs typeface="Times New Roman"/>
                        </a:rPr>
                        <a:t>Individuals</a:t>
                      </a:r>
                      <a:endParaRPr lang="en-US" sz="140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a:latin typeface="Arial"/>
                          <a:ea typeface="Cambria"/>
                          <a:cs typeface="Times New Roman"/>
                        </a:rPr>
                        <a:t>Genotype Frequency</a:t>
                      </a:r>
                      <a:endParaRPr lang="en-US" sz="1400">
                        <a:latin typeface="Times New Roman"/>
                        <a:ea typeface="Cambria"/>
                        <a:cs typeface="Times New Roman"/>
                      </a:endParaRPr>
                    </a:p>
                  </a:txBody>
                  <a:tcPr marL="68580" marR="68580" marT="0" marB="0"/>
                </a:tc>
              </a:tr>
              <a:tr h="370840">
                <a:tc>
                  <a:txBody>
                    <a:bodyPr/>
                    <a:lstStyle/>
                    <a:p>
                      <a:pPr marL="0" marR="0">
                        <a:spcBef>
                          <a:spcPts val="0"/>
                        </a:spcBef>
                        <a:spcAft>
                          <a:spcPts val="0"/>
                        </a:spcAft>
                      </a:pPr>
                      <a:r>
                        <a:rPr lang="en-US" sz="1400" i="1">
                          <a:latin typeface="Arial"/>
                          <a:ea typeface="Cambria"/>
                          <a:cs typeface="Times New Roman"/>
                        </a:rPr>
                        <a:t>CCR5/CCR5</a:t>
                      </a:r>
                      <a:endParaRPr lang="en-US" sz="140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a:latin typeface="Arial"/>
                          <a:ea typeface="Cambria"/>
                          <a:cs typeface="Times New Roman"/>
                        </a:rPr>
                        <a:t>647</a:t>
                      </a:r>
                      <a:endParaRPr lang="en-US" sz="140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a:latin typeface="Arial"/>
                          <a:ea typeface="Cambria"/>
                          <a:cs typeface="Times New Roman"/>
                        </a:rPr>
                        <a:t>0.821</a:t>
                      </a:r>
                      <a:endParaRPr lang="en-US" sz="1400">
                        <a:latin typeface="Times New Roman"/>
                        <a:ea typeface="Cambria"/>
                        <a:cs typeface="Times New Roman"/>
                      </a:endParaRPr>
                    </a:p>
                  </a:txBody>
                  <a:tcPr marL="68580" marR="68580" marT="0" marB="0"/>
                </a:tc>
              </a:tr>
              <a:tr h="370840">
                <a:tc>
                  <a:txBody>
                    <a:bodyPr/>
                    <a:lstStyle/>
                    <a:p>
                      <a:pPr marL="0" marR="0">
                        <a:spcBef>
                          <a:spcPts val="0"/>
                        </a:spcBef>
                        <a:spcAft>
                          <a:spcPts val="0"/>
                        </a:spcAft>
                      </a:pPr>
                      <a:r>
                        <a:rPr lang="en-US" sz="1400" i="1">
                          <a:latin typeface="Arial"/>
                          <a:ea typeface="Cambria"/>
                          <a:cs typeface="Times New Roman"/>
                        </a:rPr>
                        <a:t>CCR5/</a:t>
                      </a:r>
                      <a:r>
                        <a:rPr lang="en-US" sz="1400">
                          <a:latin typeface="Arial"/>
                          <a:ea typeface="Cambria"/>
                          <a:cs typeface="Times New Roman"/>
                          <a:sym typeface="Symbol"/>
                        </a:rPr>
                        <a:t></a:t>
                      </a:r>
                      <a:r>
                        <a:rPr lang="en-US" sz="1400" i="1">
                          <a:latin typeface="Arial"/>
                          <a:ea typeface="Cambria"/>
                          <a:cs typeface="Times New Roman"/>
                        </a:rPr>
                        <a:t>CCR5</a:t>
                      </a:r>
                      <a:endParaRPr lang="en-US" sz="140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dirty="0">
                          <a:latin typeface="Arial"/>
                          <a:ea typeface="Cambria"/>
                          <a:cs typeface="Times New Roman"/>
                        </a:rPr>
                        <a:t>134</a:t>
                      </a:r>
                      <a:endParaRPr lang="en-US" sz="14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a:latin typeface="Arial"/>
                          <a:ea typeface="Cambria"/>
                          <a:cs typeface="Times New Roman"/>
                        </a:rPr>
                        <a:t>0.168</a:t>
                      </a:r>
                      <a:endParaRPr lang="en-US" sz="1400">
                        <a:latin typeface="Times New Roman"/>
                        <a:ea typeface="Cambria"/>
                        <a:cs typeface="Times New Roman"/>
                      </a:endParaRPr>
                    </a:p>
                  </a:txBody>
                  <a:tcPr marL="68580" marR="68580" marT="0" marB="0"/>
                </a:tc>
              </a:tr>
              <a:tr h="370840">
                <a:tc>
                  <a:txBody>
                    <a:bodyPr/>
                    <a:lstStyle/>
                    <a:p>
                      <a:pPr marL="0" marR="0">
                        <a:spcBef>
                          <a:spcPts val="0"/>
                        </a:spcBef>
                        <a:spcAft>
                          <a:spcPts val="0"/>
                        </a:spcAft>
                      </a:pPr>
                      <a:r>
                        <a:rPr lang="en-US" sz="1400">
                          <a:latin typeface="Arial"/>
                          <a:ea typeface="Cambria"/>
                          <a:cs typeface="Times New Roman"/>
                          <a:sym typeface="Symbol"/>
                        </a:rPr>
                        <a:t></a:t>
                      </a:r>
                      <a:r>
                        <a:rPr lang="en-US" sz="1400" i="1">
                          <a:latin typeface="Arial"/>
                          <a:ea typeface="Cambria"/>
                          <a:cs typeface="Times New Roman"/>
                        </a:rPr>
                        <a:t>CCR5/</a:t>
                      </a:r>
                      <a:r>
                        <a:rPr lang="en-US" sz="1400">
                          <a:latin typeface="Arial"/>
                          <a:ea typeface="Cambria"/>
                          <a:cs typeface="Times New Roman"/>
                          <a:sym typeface="Symbol"/>
                        </a:rPr>
                        <a:t></a:t>
                      </a:r>
                      <a:r>
                        <a:rPr lang="en-US" sz="1400" i="1">
                          <a:latin typeface="Arial"/>
                          <a:ea typeface="Cambria"/>
                          <a:cs typeface="Times New Roman"/>
                        </a:rPr>
                        <a:t>CCR5</a:t>
                      </a:r>
                      <a:endParaRPr lang="en-US" sz="140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dirty="0">
                          <a:latin typeface="Arial"/>
                          <a:ea typeface="Cambria"/>
                          <a:cs typeface="Times New Roman"/>
                        </a:rPr>
                        <a:t>7</a:t>
                      </a:r>
                      <a:endParaRPr lang="en-US" sz="14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a:latin typeface="Arial"/>
                          <a:ea typeface="Cambria"/>
                          <a:cs typeface="Times New Roman"/>
                        </a:rPr>
                        <a:t>0.011</a:t>
                      </a:r>
                      <a:endParaRPr lang="en-US" sz="1400">
                        <a:latin typeface="Times New Roman"/>
                        <a:ea typeface="Cambria"/>
                        <a:cs typeface="Times New Roman"/>
                      </a:endParaRPr>
                    </a:p>
                  </a:txBody>
                  <a:tcPr marL="68580" marR="68580" marT="0" marB="0"/>
                </a:tc>
              </a:tr>
              <a:tr h="370840">
                <a:tc>
                  <a:txBody>
                    <a:bodyPr/>
                    <a:lstStyle/>
                    <a:p>
                      <a:pPr marL="0" marR="0">
                        <a:spcBef>
                          <a:spcPts val="0"/>
                        </a:spcBef>
                        <a:spcAft>
                          <a:spcPts val="0"/>
                        </a:spcAft>
                      </a:pPr>
                      <a:r>
                        <a:rPr lang="en-US" sz="1400" i="1">
                          <a:latin typeface="Arial"/>
                          <a:ea typeface="Cambria"/>
                          <a:cs typeface="Times New Roman"/>
                        </a:rPr>
                        <a:t>total</a:t>
                      </a:r>
                      <a:endParaRPr lang="en-US" sz="140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dirty="0">
                          <a:latin typeface="Arial"/>
                          <a:ea typeface="Cambria"/>
                          <a:cs typeface="Times New Roman"/>
                        </a:rPr>
                        <a:t>788</a:t>
                      </a:r>
                      <a:endParaRPr lang="en-US" sz="1400" dirty="0">
                        <a:latin typeface="Times New Roman"/>
                        <a:ea typeface="Cambria"/>
                        <a:cs typeface="Times New Roman"/>
                      </a:endParaRPr>
                    </a:p>
                  </a:txBody>
                  <a:tcPr marL="68580" marR="68580" marT="0" marB="0"/>
                </a:tc>
                <a:tc>
                  <a:txBody>
                    <a:bodyPr/>
                    <a:lstStyle/>
                    <a:p>
                      <a:pPr marL="0" marR="0">
                        <a:spcBef>
                          <a:spcPts val="0"/>
                        </a:spcBef>
                        <a:spcAft>
                          <a:spcPts val="0"/>
                        </a:spcAft>
                      </a:pPr>
                      <a:r>
                        <a:rPr lang="en-US" sz="1400" dirty="0">
                          <a:latin typeface="Arial"/>
                          <a:ea typeface="Cambria"/>
                          <a:cs typeface="Times New Roman"/>
                        </a:rPr>
                        <a:t>1</a:t>
                      </a:r>
                      <a:endParaRPr lang="en-US" sz="1400" dirty="0">
                        <a:latin typeface="Times New Roman"/>
                        <a:ea typeface="Cambria"/>
                        <a:cs typeface="Times New Roman"/>
                      </a:endParaRPr>
                    </a:p>
                  </a:txBody>
                  <a:tcPr marL="68580" marR="68580" marT="0" marB="0"/>
                </a:tc>
              </a:tr>
            </a:tbl>
          </a:graphicData>
        </a:graphic>
      </p:graphicFrame>
      <p:sp>
        <p:nvSpPr>
          <p:cNvPr id="7" name="TextBox 6"/>
          <p:cNvSpPr txBox="1"/>
          <p:nvPr/>
        </p:nvSpPr>
        <p:spPr>
          <a:xfrm>
            <a:off x="201350" y="3634776"/>
            <a:ext cx="8750980" cy="1477328"/>
          </a:xfrm>
          <a:prstGeom prst="rect">
            <a:avLst/>
          </a:prstGeom>
          <a:noFill/>
        </p:spPr>
        <p:txBody>
          <a:bodyPr wrap="square" rtlCol="0">
            <a:spAutoFit/>
          </a:bodyPr>
          <a:lstStyle/>
          <a:p>
            <a:pPr algn="ctr"/>
            <a:r>
              <a:rPr lang="en-US" dirty="0" smtClean="0">
                <a:latin typeface="Arial"/>
                <a:cs typeface="Arial"/>
              </a:rPr>
              <a:t>We know the genotype frequencies from the study results</a:t>
            </a:r>
          </a:p>
          <a:p>
            <a:pPr algn="ctr"/>
            <a:r>
              <a:rPr lang="en-US" dirty="0" smtClean="0">
                <a:latin typeface="Arial"/>
                <a:cs typeface="Arial"/>
              </a:rPr>
              <a:t> </a:t>
            </a:r>
          </a:p>
          <a:p>
            <a:pPr algn="ctr"/>
            <a:endParaRPr lang="en-US" dirty="0" smtClean="0">
              <a:latin typeface="Arial"/>
              <a:cs typeface="Arial"/>
            </a:endParaRPr>
          </a:p>
          <a:p>
            <a:pPr algn="ctr"/>
            <a:r>
              <a:rPr lang="en-US" b="1" dirty="0" smtClean="0"/>
              <a:t> </a:t>
            </a:r>
            <a:endParaRPr lang="en-US" dirty="0" smtClean="0"/>
          </a:p>
          <a:p>
            <a:pPr algn="ctr"/>
            <a:endParaRPr lang="en-US" dirty="0"/>
          </a:p>
        </p:txBody>
      </p:sp>
      <p:sp>
        <p:nvSpPr>
          <p:cNvPr id="6" name="TextBox 5"/>
          <p:cNvSpPr txBox="1"/>
          <p:nvPr/>
        </p:nvSpPr>
        <p:spPr>
          <a:xfrm>
            <a:off x="4906966" y="6449397"/>
            <a:ext cx="4237034" cy="707886"/>
          </a:xfrm>
          <a:prstGeom prst="rect">
            <a:avLst/>
          </a:prstGeom>
          <a:noFill/>
        </p:spPr>
        <p:txBody>
          <a:bodyPr wrap="square" rtlCol="0">
            <a:spAutoFit/>
          </a:bodyPr>
          <a:lstStyle/>
          <a:p>
            <a:pPr lvl="0">
              <a:defRPr/>
            </a:pPr>
            <a:r>
              <a:rPr lang="en-US" sz="800" dirty="0" smtClean="0"/>
              <a:t>Martinson, Chapman, and Rees et al performed PCR analysis of the CCR5 genes of 788 individuals in Europe in: </a:t>
            </a:r>
            <a:r>
              <a:rPr lang="en-US" sz="800" i="1" dirty="0" smtClean="0"/>
              <a:t>Global distribution of the CCR5 gene 32 </a:t>
            </a:r>
            <a:r>
              <a:rPr lang="en-US" sz="800" i="1" dirty="0" err="1" smtClean="0"/>
              <a:t>basepair</a:t>
            </a:r>
            <a:r>
              <a:rPr lang="en-US" sz="800" i="1" dirty="0" smtClean="0"/>
              <a:t> deletion</a:t>
            </a:r>
            <a:r>
              <a:rPr lang="en-US" sz="800" dirty="0" smtClean="0"/>
              <a:t> in Nature Genetics 16:100-103, 1997.</a:t>
            </a:r>
          </a:p>
          <a:p>
            <a:endParaRPr lang="en-US" sz="800" dirty="0" smtClean="0"/>
          </a:p>
          <a:p>
            <a:endParaRPr lang="en-US" sz="800" dirty="0"/>
          </a:p>
        </p:txBody>
      </p:sp>
      <p:sp>
        <p:nvSpPr>
          <p:cNvPr id="8" name="TextBox 7"/>
          <p:cNvSpPr txBox="1"/>
          <p:nvPr/>
        </p:nvSpPr>
        <p:spPr>
          <a:xfrm>
            <a:off x="1291104" y="4188774"/>
            <a:ext cx="6635150" cy="923330"/>
          </a:xfrm>
          <a:prstGeom prst="rect">
            <a:avLst/>
          </a:prstGeom>
          <a:noFill/>
        </p:spPr>
        <p:txBody>
          <a:bodyPr wrap="none" rtlCol="0">
            <a:spAutoFit/>
          </a:bodyPr>
          <a:lstStyle/>
          <a:p>
            <a:pPr algn="ctr"/>
            <a:r>
              <a:rPr lang="en-US" dirty="0" smtClean="0">
                <a:latin typeface="Arial"/>
                <a:cs typeface="Arial"/>
              </a:rPr>
              <a:t>Calculation 1: </a:t>
            </a:r>
            <a:r>
              <a:rPr lang="en-US" i="1" dirty="0" smtClean="0">
                <a:latin typeface="Arial"/>
                <a:cs typeface="Arial"/>
              </a:rPr>
              <a:t>CCR5 allele: </a:t>
            </a:r>
            <a:r>
              <a:rPr lang="en-US" dirty="0" smtClean="0">
                <a:latin typeface="Arial"/>
                <a:cs typeface="Arial"/>
              </a:rPr>
              <a:t>(2x647) + (1x134) / 788x2 = 0.906 </a:t>
            </a:r>
          </a:p>
          <a:p>
            <a:pPr algn="ctr"/>
            <a:r>
              <a:rPr lang="en-US" dirty="0" smtClean="0">
                <a:latin typeface="Arial"/>
                <a:cs typeface="Arial"/>
                <a:sym typeface="Symbol"/>
              </a:rPr>
              <a:t>Calculation 2: </a:t>
            </a:r>
            <a:r>
              <a:rPr lang="en-US" i="1" dirty="0" smtClean="0">
                <a:latin typeface="Arial"/>
                <a:cs typeface="Arial"/>
              </a:rPr>
              <a:t>CCR5 allele: </a:t>
            </a:r>
            <a:r>
              <a:rPr lang="en-US" dirty="0" smtClean="0">
                <a:latin typeface="Arial"/>
                <a:cs typeface="Arial"/>
              </a:rPr>
              <a:t>(2x7) + (1x134) / 788x2 = 0.094</a:t>
            </a:r>
          </a:p>
          <a:p>
            <a:endParaRPr lang="en-US" dirty="0"/>
          </a:p>
        </p:txBody>
      </p:sp>
      <p:sp>
        <p:nvSpPr>
          <p:cNvPr id="9" name="TextBox 8"/>
          <p:cNvSpPr txBox="1"/>
          <p:nvPr/>
        </p:nvSpPr>
        <p:spPr>
          <a:xfrm>
            <a:off x="-48766" y="5190813"/>
            <a:ext cx="9192766" cy="646331"/>
          </a:xfrm>
          <a:prstGeom prst="rect">
            <a:avLst/>
          </a:prstGeom>
          <a:noFill/>
        </p:spPr>
        <p:txBody>
          <a:bodyPr wrap="none" rtlCol="0">
            <a:spAutoFit/>
          </a:bodyPr>
          <a:lstStyle/>
          <a:p>
            <a:pPr algn="ctr"/>
            <a:r>
              <a:rPr lang="en-US" dirty="0" smtClean="0">
                <a:latin typeface="Arial"/>
                <a:cs typeface="Arial"/>
              </a:rPr>
              <a:t>Could you have obtained the allelic frequency of the </a:t>
            </a:r>
            <a:r>
              <a:rPr lang="en-US" dirty="0" smtClean="0">
                <a:latin typeface="Arial"/>
                <a:cs typeface="Arial"/>
                <a:sym typeface="Symbol"/>
              </a:rPr>
              <a:t></a:t>
            </a:r>
            <a:r>
              <a:rPr lang="en-US" i="1" dirty="0" smtClean="0">
                <a:latin typeface="Arial"/>
                <a:cs typeface="Arial"/>
              </a:rPr>
              <a:t>CCR5</a:t>
            </a:r>
            <a:r>
              <a:rPr lang="en-US" dirty="0" smtClean="0">
                <a:latin typeface="Arial"/>
                <a:cs typeface="Arial"/>
              </a:rPr>
              <a:t> allele without calculation 2?</a:t>
            </a:r>
          </a:p>
          <a:p>
            <a:pPr algn="ctr"/>
            <a:endParaRPr lang="en-US" dirty="0"/>
          </a:p>
        </p:txBody>
      </p:sp>
      <p:sp>
        <p:nvSpPr>
          <p:cNvPr id="10" name="TextBox 9"/>
          <p:cNvSpPr txBox="1"/>
          <p:nvPr/>
        </p:nvSpPr>
        <p:spPr>
          <a:xfrm>
            <a:off x="0" y="5513978"/>
            <a:ext cx="8952330" cy="923330"/>
          </a:xfrm>
          <a:prstGeom prst="rect">
            <a:avLst/>
          </a:prstGeom>
          <a:noFill/>
        </p:spPr>
        <p:txBody>
          <a:bodyPr wrap="square" rtlCol="0">
            <a:spAutoFit/>
          </a:bodyPr>
          <a:lstStyle/>
          <a:p>
            <a:pPr algn="ctr"/>
            <a:r>
              <a:rPr lang="en-US" dirty="0" smtClean="0">
                <a:latin typeface="Arial"/>
                <a:cs typeface="Arial"/>
              </a:rPr>
              <a:t>Yes – just subtract the frequency of the </a:t>
            </a:r>
            <a:r>
              <a:rPr lang="en-US" i="1" dirty="0" smtClean="0">
                <a:latin typeface="Arial"/>
                <a:cs typeface="Arial"/>
              </a:rPr>
              <a:t>CCR5 </a:t>
            </a:r>
            <a:r>
              <a:rPr lang="en-US" dirty="0" smtClean="0">
                <a:latin typeface="Arial"/>
                <a:cs typeface="Arial"/>
              </a:rPr>
              <a:t>allele from 1 (as the frequency of two alleles must add up to 1).</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652"/>
            <a:ext cx="8229600" cy="1143000"/>
          </a:xfrm>
        </p:spPr>
        <p:txBody>
          <a:bodyPr/>
          <a:lstStyle/>
          <a:p>
            <a:r>
              <a:rPr lang="en-US" dirty="0" smtClean="0">
                <a:latin typeface="Arial"/>
                <a:cs typeface="Arial"/>
              </a:rPr>
              <a:t>Hardy-Weinberg Equilibrium</a:t>
            </a:r>
            <a:endParaRPr lang="en-US" dirty="0">
              <a:latin typeface="Arial"/>
              <a:cs typeface="Arial"/>
            </a:endParaRPr>
          </a:p>
        </p:txBody>
      </p:sp>
      <p:sp>
        <p:nvSpPr>
          <p:cNvPr id="3" name="Content Placeholder 2"/>
          <p:cNvSpPr>
            <a:spLocks noGrp="1"/>
          </p:cNvSpPr>
          <p:nvPr>
            <p:ph idx="1"/>
          </p:nvPr>
        </p:nvSpPr>
        <p:spPr>
          <a:xfrm>
            <a:off x="2078918" y="1417638"/>
            <a:ext cx="4986165" cy="2814323"/>
          </a:xfrm>
        </p:spPr>
        <p:txBody>
          <a:bodyPr>
            <a:normAutofit fontScale="77500" lnSpcReduction="20000"/>
          </a:bodyPr>
          <a:lstStyle/>
          <a:p>
            <a:pPr algn="ctr">
              <a:buNone/>
            </a:pPr>
            <a:r>
              <a:rPr lang="en-US" dirty="0" smtClean="0">
                <a:latin typeface="Arial"/>
                <a:cs typeface="Arial"/>
              </a:rPr>
              <a:t>Dr. Hardy and Dr. Weinberg</a:t>
            </a:r>
          </a:p>
          <a:p>
            <a:pPr algn="ctr">
              <a:buNone/>
            </a:pPr>
            <a:r>
              <a:rPr lang="en-US" dirty="0" smtClean="0">
                <a:latin typeface="Arial"/>
                <a:cs typeface="Arial"/>
              </a:rPr>
              <a:t>developed the below formula</a:t>
            </a:r>
          </a:p>
          <a:p>
            <a:pPr algn="ctr">
              <a:buNone/>
            </a:pPr>
            <a:r>
              <a:rPr lang="en-US" dirty="0" smtClean="0">
                <a:latin typeface="Arial"/>
                <a:cs typeface="Arial"/>
              </a:rPr>
              <a:t>independently in 1908 (Dr.</a:t>
            </a:r>
          </a:p>
          <a:p>
            <a:pPr algn="ctr">
              <a:buNone/>
            </a:pPr>
            <a:r>
              <a:rPr lang="en-US" dirty="0" smtClean="0">
                <a:latin typeface="Arial"/>
                <a:cs typeface="Arial"/>
              </a:rPr>
              <a:t>Geoffrey Hardy was an English</a:t>
            </a:r>
          </a:p>
          <a:p>
            <a:pPr algn="ctr">
              <a:buNone/>
            </a:pPr>
            <a:r>
              <a:rPr lang="en-US" dirty="0" smtClean="0">
                <a:latin typeface="Arial"/>
                <a:cs typeface="Arial"/>
              </a:rPr>
              <a:t>mathematician, and Dr. Wilhelm</a:t>
            </a:r>
          </a:p>
          <a:p>
            <a:pPr algn="ctr">
              <a:buNone/>
            </a:pPr>
            <a:r>
              <a:rPr lang="en-US" dirty="0" smtClean="0">
                <a:latin typeface="Arial"/>
                <a:cs typeface="Arial"/>
              </a:rPr>
              <a:t>Weinberg, a German physician)</a:t>
            </a:r>
            <a:endParaRPr lang="en-US" dirty="0">
              <a:latin typeface="Arial"/>
              <a:cs typeface="Arial"/>
            </a:endParaRPr>
          </a:p>
        </p:txBody>
      </p:sp>
      <p:sp>
        <p:nvSpPr>
          <p:cNvPr id="7" name="TextBox 6"/>
          <p:cNvSpPr txBox="1"/>
          <p:nvPr/>
        </p:nvSpPr>
        <p:spPr>
          <a:xfrm>
            <a:off x="457200" y="4739812"/>
            <a:ext cx="8229600" cy="1446550"/>
          </a:xfrm>
          <a:prstGeom prst="rect">
            <a:avLst/>
          </a:prstGeom>
          <a:noFill/>
        </p:spPr>
        <p:txBody>
          <a:bodyPr wrap="square" rtlCol="0">
            <a:spAutoFit/>
          </a:bodyPr>
          <a:lstStyle/>
          <a:p>
            <a:pPr algn="ctr"/>
            <a:r>
              <a:rPr lang="en-US" sz="4400" dirty="0" err="1" smtClean="0">
                <a:latin typeface="Arial"/>
                <a:cs typeface="Arial"/>
              </a:rPr>
              <a:t>p</a:t>
            </a:r>
            <a:r>
              <a:rPr lang="en-US" sz="4400" dirty="0" smtClean="0">
                <a:latin typeface="Arial"/>
                <a:cs typeface="Arial"/>
              </a:rPr>
              <a:t> + </a:t>
            </a:r>
            <a:r>
              <a:rPr lang="en-US" sz="4400" dirty="0" err="1" smtClean="0">
                <a:latin typeface="Arial"/>
                <a:cs typeface="Arial"/>
              </a:rPr>
              <a:t>q</a:t>
            </a:r>
            <a:r>
              <a:rPr lang="en-US" sz="4400" dirty="0" smtClean="0">
                <a:latin typeface="Arial"/>
                <a:cs typeface="Arial"/>
              </a:rPr>
              <a:t> = 1</a:t>
            </a:r>
          </a:p>
          <a:p>
            <a:pPr algn="ctr"/>
            <a:r>
              <a:rPr lang="en-US" sz="4400" dirty="0" smtClean="0">
                <a:latin typeface="Arial"/>
                <a:cs typeface="Arial"/>
              </a:rPr>
              <a:t>p</a:t>
            </a:r>
            <a:r>
              <a:rPr lang="en-US" sz="4400" baseline="30000" dirty="0" smtClean="0">
                <a:latin typeface="Arial"/>
                <a:cs typeface="Arial"/>
              </a:rPr>
              <a:t>2</a:t>
            </a:r>
            <a:r>
              <a:rPr lang="en-US" sz="4400" dirty="0" smtClean="0">
                <a:latin typeface="Arial"/>
                <a:cs typeface="Arial"/>
              </a:rPr>
              <a:t> + 2pq + q</a:t>
            </a:r>
            <a:r>
              <a:rPr lang="en-US" sz="4400" baseline="30000" dirty="0" smtClean="0">
                <a:latin typeface="Arial"/>
                <a:cs typeface="Arial"/>
              </a:rPr>
              <a:t>2</a:t>
            </a:r>
            <a:r>
              <a:rPr lang="en-US" sz="4400" dirty="0" smtClean="0">
                <a:latin typeface="Arial"/>
                <a:cs typeface="Arial"/>
              </a:rPr>
              <a:t> = 1</a:t>
            </a:r>
            <a:endParaRPr lang="en-US" sz="44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latin typeface="Arial"/>
                <a:cs typeface="Arial"/>
              </a:rPr>
              <a:t>Some assumptions with Hardy-Weinberg equilibrium</a:t>
            </a:r>
            <a:endParaRPr lang="en-US" i="1" dirty="0">
              <a:latin typeface="Arial"/>
              <a:cs typeface="Arial"/>
            </a:endParaRPr>
          </a:p>
        </p:txBody>
      </p:sp>
      <p:sp>
        <p:nvSpPr>
          <p:cNvPr id="3" name="Content Placeholder 2"/>
          <p:cNvSpPr>
            <a:spLocks noGrp="1"/>
          </p:cNvSpPr>
          <p:nvPr>
            <p:ph idx="1"/>
          </p:nvPr>
        </p:nvSpPr>
        <p:spPr>
          <a:xfrm>
            <a:off x="457200" y="1910000"/>
            <a:ext cx="8229600" cy="4525963"/>
          </a:xfrm>
        </p:spPr>
        <p:txBody>
          <a:bodyPr>
            <a:normAutofit fontScale="77500" lnSpcReduction="20000"/>
          </a:bodyPr>
          <a:lstStyle/>
          <a:p>
            <a:pPr lvl="0"/>
            <a:r>
              <a:rPr lang="en-US" b="1" dirty="0" smtClean="0">
                <a:latin typeface="Arial"/>
                <a:cs typeface="Arial"/>
              </a:rPr>
              <a:t>The population is large and </a:t>
            </a:r>
            <a:r>
              <a:rPr lang="en-US" b="1" dirty="0" err="1" smtClean="0">
                <a:latin typeface="Arial"/>
                <a:cs typeface="Arial"/>
              </a:rPr>
              <a:t>matings</a:t>
            </a:r>
            <a:r>
              <a:rPr lang="en-US" b="1" dirty="0" smtClean="0">
                <a:latin typeface="Arial"/>
                <a:cs typeface="Arial"/>
              </a:rPr>
              <a:t> are random </a:t>
            </a:r>
            <a:r>
              <a:rPr lang="en-US" dirty="0" smtClean="0">
                <a:latin typeface="Arial"/>
                <a:cs typeface="Arial"/>
              </a:rPr>
              <a:t>with regard to the genotype. Thus, genotype has no effect on mate selection. This allows the addition and multiplication rules to estimate genotype frequencies.</a:t>
            </a:r>
          </a:p>
          <a:p>
            <a:pPr lvl="0">
              <a:buNone/>
            </a:pPr>
            <a:endParaRPr lang="en-US" dirty="0" smtClean="0">
              <a:latin typeface="Arial"/>
              <a:cs typeface="Arial"/>
            </a:endParaRPr>
          </a:p>
          <a:p>
            <a:pPr lvl="0"/>
            <a:r>
              <a:rPr lang="en-US" b="1" dirty="0">
                <a:latin typeface="Arial"/>
                <a:cs typeface="Arial"/>
              </a:rPr>
              <a:t>A</a:t>
            </a:r>
            <a:r>
              <a:rPr lang="en-US" b="1" dirty="0" smtClean="0">
                <a:latin typeface="Arial"/>
                <a:cs typeface="Arial"/>
              </a:rPr>
              <a:t>llele frequencies are constant over time </a:t>
            </a:r>
            <a:r>
              <a:rPr lang="en-US" dirty="0" smtClean="0">
                <a:latin typeface="Arial"/>
                <a:cs typeface="Arial"/>
              </a:rPr>
              <a:t>(as there is no appreciable rate of mutation, individuals with all genotypes are equally capable of mating and therefore passing along their genes, and no migration of individuals with allele frequencies different from the endogenous population) </a:t>
            </a:r>
          </a:p>
          <a:p>
            <a:pPr>
              <a:buNone/>
            </a:pP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707886"/>
          </a:xfrm>
          <a:prstGeom prst="rect">
            <a:avLst/>
          </a:prstGeom>
          <a:noFill/>
        </p:spPr>
        <p:txBody>
          <a:bodyPr wrap="square" rtlCol="0">
            <a:spAutoFit/>
          </a:bodyPr>
          <a:lstStyle/>
          <a:p>
            <a:pPr algn="ctr"/>
            <a:r>
              <a:rPr lang="en-US" sz="2000" b="1" i="1" dirty="0" smtClean="0">
                <a:latin typeface="Arial"/>
                <a:cs typeface="Arial"/>
              </a:rPr>
              <a:t>Hardy Weinberg equilibrium states that allele frequencies and genotype frequencies are related. </a:t>
            </a:r>
          </a:p>
        </p:txBody>
      </p:sp>
      <p:sp>
        <p:nvSpPr>
          <p:cNvPr id="7" name="TextBox 6"/>
          <p:cNvSpPr txBox="1"/>
          <p:nvPr/>
        </p:nvSpPr>
        <p:spPr>
          <a:xfrm>
            <a:off x="542096" y="4193302"/>
            <a:ext cx="8100465" cy="3416320"/>
          </a:xfrm>
          <a:prstGeom prst="rect">
            <a:avLst/>
          </a:prstGeom>
          <a:noFill/>
        </p:spPr>
        <p:txBody>
          <a:bodyPr wrap="square" rtlCol="0">
            <a:spAutoFit/>
          </a:bodyPr>
          <a:lstStyle/>
          <a:p>
            <a:pPr algn="ctr"/>
            <a:r>
              <a:rPr lang="en-US" sz="2400" b="1" dirty="0" smtClean="0">
                <a:latin typeface="Arial"/>
                <a:cs typeface="Arial"/>
              </a:rPr>
              <a:t>p</a:t>
            </a:r>
            <a:r>
              <a:rPr lang="en-US" sz="2400" b="1" baseline="30000" dirty="0" smtClean="0">
                <a:latin typeface="Arial"/>
                <a:cs typeface="Arial"/>
              </a:rPr>
              <a:t>2</a:t>
            </a:r>
            <a:r>
              <a:rPr lang="en-US" sz="2400" b="1" dirty="0" smtClean="0">
                <a:latin typeface="Arial"/>
                <a:cs typeface="Arial"/>
              </a:rPr>
              <a:t> + 2pq + q</a:t>
            </a:r>
            <a:r>
              <a:rPr lang="en-US" sz="2400" b="1" baseline="30000" dirty="0" smtClean="0">
                <a:latin typeface="Arial"/>
                <a:cs typeface="Arial"/>
              </a:rPr>
              <a:t>2</a:t>
            </a:r>
            <a:r>
              <a:rPr lang="en-US" sz="2400" b="1" dirty="0" smtClean="0">
                <a:latin typeface="Arial"/>
                <a:cs typeface="Arial"/>
              </a:rPr>
              <a:t> = 1</a:t>
            </a:r>
          </a:p>
          <a:p>
            <a:pPr algn="ctr"/>
            <a:r>
              <a:rPr lang="en-US" sz="2400" b="1" dirty="0" err="1" smtClean="0">
                <a:latin typeface="Arial"/>
                <a:cs typeface="Arial"/>
              </a:rPr>
              <a:t>p</a:t>
            </a:r>
            <a:r>
              <a:rPr lang="en-US" sz="2400" b="1" dirty="0" smtClean="0">
                <a:latin typeface="Arial"/>
                <a:cs typeface="Arial"/>
              </a:rPr>
              <a:t> = frequency of allele A</a:t>
            </a:r>
          </a:p>
          <a:p>
            <a:pPr algn="ctr"/>
            <a:r>
              <a:rPr lang="en-US" sz="2400" b="1" dirty="0" err="1" smtClean="0">
                <a:latin typeface="Arial"/>
                <a:cs typeface="Arial"/>
              </a:rPr>
              <a:t>q</a:t>
            </a:r>
            <a:r>
              <a:rPr lang="en-US" sz="2400" b="1" dirty="0" smtClean="0">
                <a:latin typeface="Arial"/>
                <a:cs typeface="Arial"/>
              </a:rPr>
              <a:t> = frequency of allele a</a:t>
            </a:r>
          </a:p>
          <a:p>
            <a:pPr algn="ctr"/>
            <a:r>
              <a:rPr lang="en-US" sz="2400" b="1" dirty="0" smtClean="0">
                <a:latin typeface="Arial"/>
                <a:cs typeface="Arial"/>
              </a:rPr>
              <a:t>p</a:t>
            </a:r>
            <a:r>
              <a:rPr lang="en-US" sz="2400" b="1" baseline="30000" dirty="0" smtClean="0">
                <a:latin typeface="Arial"/>
                <a:cs typeface="Arial"/>
              </a:rPr>
              <a:t>2</a:t>
            </a:r>
            <a:r>
              <a:rPr lang="en-US" sz="2400" b="1" dirty="0" smtClean="0">
                <a:latin typeface="Arial"/>
                <a:cs typeface="Arial"/>
              </a:rPr>
              <a:t> = genotype frequency of individual AA</a:t>
            </a:r>
          </a:p>
          <a:p>
            <a:pPr algn="ctr"/>
            <a:r>
              <a:rPr lang="en-US" sz="2400" b="1" dirty="0" smtClean="0">
                <a:latin typeface="Arial"/>
                <a:cs typeface="Arial"/>
              </a:rPr>
              <a:t>q</a:t>
            </a:r>
            <a:r>
              <a:rPr lang="en-US" sz="2400" b="1" baseline="30000" dirty="0" smtClean="0">
                <a:latin typeface="Arial"/>
                <a:cs typeface="Arial"/>
              </a:rPr>
              <a:t>2</a:t>
            </a:r>
            <a:r>
              <a:rPr lang="en-US" sz="2400" b="1" dirty="0" smtClean="0">
                <a:latin typeface="Arial"/>
                <a:cs typeface="Arial"/>
              </a:rPr>
              <a:t> = genotype frequency of individual </a:t>
            </a:r>
            <a:r>
              <a:rPr lang="en-US" sz="2400" b="1" dirty="0" err="1" smtClean="0">
                <a:latin typeface="Arial"/>
                <a:cs typeface="Arial"/>
              </a:rPr>
              <a:t>aa</a:t>
            </a:r>
            <a:endParaRPr lang="en-US" sz="2400" b="1" dirty="0" smtClean="0">
              <a:latin typeface="Arial"/>
              <a:cs typeface="Arial"/>
            </a:endParaRPr>
          </a:p>
          <a:p>
            <a:pPr algn="ctr"/>
            <a:r>
              <a:rPr lang="en-US" sz="2400" b="1" dirty="0" smtClean="0">
                <a:latin typeface="Arial"/>
                <a:cs typeface="Arial"/>
              </a:rPr>
              <a:t>2pq = genotype frequency of individual </a:t>
            </a:r>
            <a:r>
              <a:rPr lang="en-US" sz="2400" b="1" dirty="0" err="1" smtClean="0">
                <a:latin typeface="Arial"/>
                <a:cs typeface="Arial"/>
              </a:rPr>
              <a:t>Aa</a:t>
            </a:r>
            <a:endParaRPr lang="en-US" sz="1400" b="1" dirty="0" smtClean="0">
              <a:latin typeface="Arial"/>
              <a:cs typeface="Arial"/>
            </a:endParaRPr>
          </a:p>
          <a:p>
            <a:pPr algn="ctr"/>
            <a:r>
              <a:rPr lang="en-US" sz="1400" b="1" dirty="0" smtClean="0">
                <a:latin typeface="Arial"/>
                <a:cs typeface="Arial"/>
              </a:rPr>
              <a:t>You can use this framework to approach Hardy-Weinberg equilibrium problems </a:t>
            </a:r>
            <a:r>
              <a:rPr lang="en-US" sz="2400" b="1" dirty="0" smtClean="0">
                <a:latin typeface="Arial"/>
                <a:cs typeface="Arial"/>
              </a:rPr>
              <a:t> </a:t>
            </a:r>
          </a:p>
          <a:p>
            <a:pPr algn="ctr"/>
            <a:endParaRPr lang="en-US" sz="2400" b="1" dirty="0" smtClean="0">
              <a:latin typeface="Arial"/>
              <a:cs typeface="Arial"/>
            </a:endParaRPr>
          </a:p>
          <a:p>
            <a:pPr algn="ctr"/>
            <a:endParaRPr lang="en-US" sz="2400" dirty="0"/>
          </a:p>
        </p:txBody>
      </p:sp>
      <p:sp>
        <p:nvSpPr>
          <p:cNvPr id="8" name="TextBox 7"/>
          <p:cNvSpPr txBox="1"/>
          <p:nvPr/>
        </p:nvSpPr>
        <p:spPr>
          <a:xfrm>
            <a:off x="397403" y="707886"/>
            <a:ext cx="8465874" cy="646331"/>
          </a:xfrm>
          <a:prstGeom prst="rect">
            <a:avLst/>
          </a:prstGeom>
          <a:noFill/>
        </p:spPr>
        <p:txBody>
          <a:bodyPr wrap="square" rtlCol="0">
            <a:spAutoFit/>
          </a:bodyPr>
          <a:lstStyle/>
          <a:p>
            <a:pPr algn="ctr"/>
            <a:r>
              <a:rPr lang="en-US" dirty="0" smtClean="0">
                <a:latin typeface="Arial"/>
                <a:cs typeface="Arial"/>
              </a:rPr>
              <a:t>Let’s say there are two alleles: </a:t>
            </a:r>
            <a:r>
              <a:rPr lang="en-US" b="1" dirty="0" smtClean="0">
                <a:latin typeface="Arial"/>
                <a:cs typeface="Arial"/>
              </a:rPr>
              <a:t>A</a:t>
            </a:r>
            <a:r>
              <a:rPr lang="en-US" dirty="0" smtClean="0">
                <a:latin typeface="Arial"/>
                <a:cs typeface="Arial"/>
              </a:rPr>
              <a:t> and </a:t>
            </a:r>
            <a:r>
              <a:rPr lang="en-US" b="1" dirty="0" smtClean="0">
                <a:latin typeface="Arial"/>
                <a:cs typeface="Arial"/>
              </a:rPr>
              <a:t>a</a:t>
            </a:r>
            <a:r>
              <a:rPr lang="en-US" dirty="0" smtClean="0">
                <a:latin typeface="Arial"/>
                <a:cs typeface="Arial"/>
              </a:rPr>
              <a:t> and three genotypes</a:t>
            </a:r>
            <a:r>
              <a:rPr lang="en-US" b="1" dirty="0" smtClean="0">
                <a:latin typeface="Arial"/>
                <a:cs typeface="Arial"/>
              </a:rPr>
              <a:t>: AA, </a:t>
            </a:r>
            <a:r>
              <a:rPr lang="en-US" b="1" dirty="0" err="1" smtClean="0">
                <a:latin typeface="Arial"/>
                <a:cs typeface="Arial"/>
              </a:rPr>
              <a:t>Aa</a:t>
            </a:r>
            <a:r>
              <a:rPr lang="en-US" b="1" dirty="0" smtClean="0">
                <a:latin typeface="Arial"/>
                <a:cs typeface="Arial"/>
              </a:rPr>
              <a:t>, and </a:t>
            </a:r>
            <a:r>
              <a:rPr lang="en-US" b="1" dirty="0" err="1" smtClean="0">
                <a:latin typeface="Arial"/>
                <a:cs typeface="Arial"/>
              </a:rPr>
              <a:t>aa</a:t>
            </a:r>
            <a:r>
              <a:rPr lang="en-US" dirty="0" smtClean="0">
                <a:latin typeface="Arial"/>
                <a:cs typeface="Arial"/>
              </a:rPr>
              <a:t>. </a:t>
            </a:r>
            <a:r>
              <a:rPr lang="en-US" b="1" i="1" dirty="0" err="1" smtClean="0">
                <a:latin typeface="Arial"/>
                <a:cs typeface="Arial"/>
              </a:rPr>
              <a:t>p</a:t>
            </a:r>
            <a:r>
              <a:rPr lang="en-US" b="1" i="1" dirty="0" smtClean="0">
                <a:latin typeface="Arial"/>
                <a:cs typeface="Arial"/>
              </a:rPr>
              <a:t> </a:t>
            </a:r>
            <a:r>
              <a:rPr lang="en-US" b="1" dirty="0" smtClean="0">
                <a:latin typeface="Arial"/>
                <a:cs typeface="Arial"/>
              </a:rPr>
              <a:t>is the frequency of allele A and </a:t>
            </a:r>
            <a:r>
              <a:rPr lang="en-US" b="1" i="1" dirty="0" err="1" smtClean="0">
                <a:latin typeface="Arial"/>
                <a:cs typeface="Arial"/>
              </a:rPr>
              <a:t>q</a:t>
            </a:r>
            <a:r>
              <a:rPr lang="en-US" b="1" i="1" dirty="0" smtClean="0">
                <a:latin typeface="Arial"/>
                <a:cs typeface="Arial"/>
              </a:rPr>
              <a:t> </a:t>
            </a:r>
            <a:r>
              <a:rPr lang="en-US" b="1" dirty="0" smtClean="0">
                <a:latin typeface="Arial"/>
                <a:cs typeface="Arial"/>
              </a:rPr>
              <a:t>is the frequency of allele a. </a:t>
            </a:r>
            <a:endParaRPr lang="en-US" dirty="0"/>
          </a:p>
        </p:txBody>
      </p:sp>
      <p:sp>
        <p:nvSpPr>
          <p:cNvPr id="9" name="TextBox 8"/>
          <p:cNvSpPr txBox="1"/>
          <p:nvPr/>
        </p:nvSpPr>
        <p:spPr>
          <a:xfrm>
            <a:off x="397403" y="1402442"/>
            <a:ext cx="8512730" cy="923330"/>
          </a:xfrm>
          <a:prstGeom prst="rect">
            <a:avLst/>
          </a:prstGeom>
          <a:noFill/>
        </p:spPr>
        <p:txBody>
          <a:bodyPr wrap="square" rtlCol="0">
            <a:spAutoFit/>
          </a:bodyPr>
          <a:lstStyle/>
          <a:p>
            <a:pPr algn="ctr"/>
            <a:r>
              <a:rPr lang="en-US" dirty="0" smtClean="0">
                <a:latin typeface="Arial"/>
                <a:cs typeface="Arial"/>
              </a:rPr>
              <a:t>The probability that a sperm cell carrying allele A fertilizing an egg cell carrying A </a:t>
            </a:r>
            <a:r>
              <a:rPr lang="en-US" b="1" dirty="0" smtClean="0">
                <a:latin typeface="Arial"/>
                <a:cs typeface="Arial"/>
              </a:rPr>
              <a:t>is </a:t>
            </a:r>
            <a:r>
              <a:rPr lang="en-US" b="1" dirty="0" err="1" smtClean="0">
                <a:latin typeface="Arial"/>
                <a:cs typeface="Arial"/>
              </a:rPr>
              <a:t>p</a:t>
            </a:r>
            <a:r>
              <a:rPr lang="en-US" b="1" dirty="0" smtClean="0">
                <a:latin typeface="Arial"/>
                <a:cs typeface="Arial"/>
              </a:rPr>
              <a:t> </a:t>
            </a:r>
            <a:r>
              <a:rPr lang="en-US" b="1" dirty="0" err="1" smtClean="0">
                <a:latin typeface="Arial"/>
                <a:cs typeface="Arial"/>
              </a:rPr>
              <a:t>x</a:t>
            </a:r>
            <a:r>
              <a:rPr lang="en-US" b="1" dirty="0" smtClean="0">
                <a:latin typeface="Arial"/>
                <a:cs typeface="Arial"/>
              </a:rPr>
              <a:t> </a:t>
            </a:r>
            <a:r>
              <a:rPr lang="en-US" b="1" dirty="0" err="1" smtClean="0">
                <a:latin typeface="Arial"/>
                <a:cs typeface="Arial"/>
              </a:rPr>
              <a:t>p</a:t>
            </a:r>
            <a:r>
              <a:rPr lang="en-US" b="1" dirty="0" smtClean="0">
                <a:latin typeface="Arial"/>
                <a:cs typeface="Arial"/>
              </a:rPr>
              <a:t> (or p</a:t>
            </a:r>
            <a:r>
              <a:rPr lang="en-US" b="1" baseline="30000" dirty="0" smtClean="0">
                <a:latin typeface="Arial"/>
                <a:cs typeface="Arial"/>
              </a:rPr>
              <a:t>2</a:t>
            </a:r>
            <a:r>
              <a:rPr lang="en-US" b="1" dirty="0" smtClean="0">
                <a:latin typeface="Arial"/>
                <a:cs typeface="Arial"/>
              </a:rPr>
              <a:t>)</a:t>
            </a:r>
            <a:r>
              <a:rPr lang="en-US" dirty="0" smtClean="0">
                <a:latin typeface="Arial"/>
                <a:cs typeface="Arial"/>
              </a:rPr>
              <a:t> . The probability that a sperm cell carrying allele a fertilizing an egg cell carrying a is </a:t>
            </a:r>
            <a:r>
              <a:rPr lang="en-US" b="1" dirty="0" err="1" smtClean="0">
                <a:latin typeface="Arial"/>
                <a:cs typeface="Arial"/>
              </a:rPr>
              <a:t>q</a:t>
            </a:r>
            <a:r>
              <a:rPr lang="en-US" b="1" dirty="0" smtClean="0">
                <a:latin typeface="Arial"/>
                <a:cs typeface="Arial"/>
              </a:rPr>
              <a:t> </a:t>
            </a:r>
            <a:r>
              <a:rPr lang="en-US" b="1" dirty="0" err="1" smtClean="0">
                <a:latin typeface="Arial"/>
                <a:cs typeface="Arial"/>
              </a:rPr>
              <a:t>x</a:t>
            </a:r>
            <a:r>
              <a:rPr lang="en-US" b="1" dirty="0" smtClean="0">
                <a:latin typeface="Arial"/>
                <a:cs typeface="Arial"/>
              </a:rPr>
              <a:t> </a:t>
            </a:r>
            <a:r>
              <a:rPr lang="en-US" b="1" dirty="0" err="1" smtClean="0">
                <a:latin typeface="Arial"/>
                <a:cs typeface="Arial"/>
              </a:rPr>
              <a:t>q</a:t>
            </a:r>
            <a:r>
              <a:rPr lang="en-US" b="1" dirty="0" smtClean="0">
                <a:latin typeface="Arial"/>
                <a:cs typeface="Arial"/>
              </a:rPr>
              <a:t> (or q</a:t>
            </a:r>
            <a:r>
              <a:rPr lang="en-US" b="1" baseline="30000" dirty="0" smtClean="0">
                <a:latin typeface="Arial"/>
                <a:cs typeface="Arial"/>
              </a:rPr>
              <a:t>2</a:t>
            </a:r>
            <a:r>
              <a:rPr lang="en-US" b="1" dirty="0" smtClean="0">
                <a:latin typeface="Arial"/>
                <a:cs typeface="Arial"/>
              </a:rPr>
              <a:t>)</a:t>
            </a:r>
            <a:r>
              <a:rPr lang="en-US" dirty="0" smtClean="0">
                <a:latin typeface="Arial"/>
                <a:cs typeface="Arial"/>
              </a:rPr>
              <a:t>. </a:t>
            </a:r>
            <a:endParaRPr lang="en-US" dirty="0"/>
          </a:p>
        </p:txBody>
      </p:sp>
      <p:sp>
        <p:nvSpPr>
          <p:cNvPr id="10" name="TextBox 9"/>
          <p:cNvSpPr txBox="1"/>
          <p:nvPr/>
        </p:nvSpPr>
        <p:spPr>
          <a:xfrm>
            <a:off x="542095" y="2373997"/>
            <a:ext cx="8321181" cy="923330"/>
          </a:xfrm>
          <a:prstGeom prst="rect">
            <a:avLst/>
          </a:prstGeom>
          <a:noFill/>
        </p:spPr>
        <p:txBody>
          <a:bodyPr wrap="square" rtlCol="0">
            <a:spAutoFit/>
          </a:bodyPr>
          <a:lstStyle/>
          <a:p>
            <a:pPr algn="ctr"/>
            <a:r>
              <a:rPr lang="en-US" dirty="0" smtClean="0">
                <a:latin typeface="Arial"/>
                <a:cs typeface="Arial"/>
              </a:rPr>
              <a:t>What about the frequency of </a:t>
            </a:r>
            <a:r>
              <a:rPr lang="en-US" dirty="0" err="1" smtClean="0">
                <a:latin typeface="Arial"/>
                <a:cs typeface="Arial"/>
              </a:rPr>
              <a:t>heterozygotes</a:t>
            </a:r>
            <a:r>
              <a:rPr lang="en-US" dirty="0" smtClean="0">
                <a:latin typeface="Arial"/>
                <a:cs typeface="Arial"/>
              </a:rPr>
              <a:t>?  Either a sperm cell carrying A can fertilize an egg carrying a or a sperm carrying a can fertilize an egg carrying A: (</a:t>
            </a:r>
            <a:r>
              <a:rPr lang="en-US" dirty="0" err="1" smtClean="0">
                <a:latin typeface="Arial"/>
                <a:cs typeface="Arial"/>
              </a:rPr>
              <a:t>Aa</a:t>
            </a:r>
            <a:r>
              <a:rPr lang="en-US" dirty="0" smtClean="0">
                <a:latin typeface="Arial"/>
                <a:cs typeface="Arial"/>
              </a:rPr>
              <a:t> </a:t>
            </a:r>
            <a:r>
              <a:rPr lang="en-US" dirty="0" err="1" smtClean="0">
                <a:latin typeface="Arial"/>
                <a:cs typeface="Arial"/>
              </a:rPr>
              <a:t>x</a:t>
            </a:r>
            <a:r>
              <a:rPr lang="en-US" dirty="0" smtClean="0">
                <a:latin typeface="Arial"/>
                <a:cs typeface="Arial"/>
              </a:rPr>
              <a:t> </a:t>
            </a:r>
            <a:r>
              <a:rPr lang="en-US" dirty="0" err="1" smtClean="0">
                <a:latin typeface="Arial"/>
                <a:cs typeface="Arial"/>
              </a:rPr>
              <a:t>aA</a:t>
            </a:r>
            <a:r>
              <a:rPr lang="en-US" dirty="0" smtClean="0">
                <a:latin typeface="Arial"/>
                <a:cs typeface="Arial"/>
              </a:rPr>
              <a:t>) = </a:t>
            </a:r>
            <a:r>
              <a:rPr lang="en-US" b="1" dirty="0" smtClean="0">
                <a:latin typeface="Arial"/>
                <a:cs typeface="Arial"/>
              </a:rPr>
              <a:t>2pq</a:t>
            </a:r>
            <a:r>
              <a:rPr lang="en-US" dirty="0" smtClean="0">
                <a:latin typeface="Arial"/>
                <a:cs typeface="Arial"/>
              </a:rPr>
              <a:t>. </a:t>
            </a:r>
            <a:endParaRPr lang="en-US" dirty="0"/>
          </a:p>
        </p:txBody>
      </p:sp>
      <p:sp>
        <p:nvSpPr>
          <p:cNvPr id="11" name="TextBox 10"/>
          <p:cNvSpPr txBox="1"/>
          <p:nvPr/>
        </p:nvSpPr>
        <p:spPr>
          <a:xfrm>
            <a:off x="1162219" y="3297327"/>
            <a:ext cx="6691787" cy="923330"/>
          </a:xfrm>
          <a:prstGeom prst="rect">
            <a:avLst/>
          </a:prstGeom>
          <a:noFill/>
        </p:spPr>
        <p:txBody>
          <a:bodyPr wrap="square" rtlCol="0">
            <a:spAutoFit/>
          </a:bodyPr>
          <a:lstStyle/>
          <a:p>
            <a:pPr algn="ctr"/>
            <a:r>
              <a:rPr lang="en-US" b="1" i="1" dirty="0" smtClean="0">
                <a:latin typeface="Arial"/>
                <a:cs typeface="Arial"/>
              </a:rPr>
              <a:t>The Hardy-Weinberg law </a:t>
            </a:r>
            <a:r>
              <a:rPr lang="en-US" b="1" dirty="0" smtClean="0">
                <a:latin typeface="Arial"/>
                <a:cs typeface="Arial"/>
              </a:rPr>
              <a:t>states that the frequency of the three genotypes AA, </a:t>
            </a:r>
            <a:r>
              <a:rPr lang="en-US" b="1" dirty="0" err="1" smtClean="0">
                <a:latin typeface="Arial"/>
                <a:cs typeface="Arial"/>
              </a:rPr>
              <a:t>Aa</a:t>
            </a:r>
            <a:r>
              <a:rPr lang="en-US" b="1" dirty="0" smtClean="0">
                <a:latin typeface="Arial"/>
                <a:cs typeface="Arial"/>
              </a:rPr>
              <a:t>, and </a:t>
            </a:r>
            <a:r>
              <a:rPr lang="en-US" b="1" dirty="0" err="1" smtClean="0">
                <a:latin typeface="Arial"/>
                <a:cs typeface="Arial"/>
              </a:rPr>
              <a:t>aa</a:t>
            </a:r>
            <a:r>
              <a:rPr lang="en-US" b="1" dirty="0" smtClean="0">
                <a:latin typeface="Arial"/>
                <a:cs typeface="Arial"/>
              </a:rPr>
              <a:t> is given by p</a:t>
            </a:r>
            <a:r>
              <a:rPr lang="en-US" b="1" baseline="30000" dirty="0" smtClean="0">
                <a:latin typeface="Arial"/>
                <a:cs typeface="Arial"/>
              </a:rPr>
              <a:t>2</a:t>
            </a:r>
            <a:r>
              <a:rPr lang="en-US" b="1" dirty="0" smtClean="0">
                <a:latin typeface="Arial"/>
                <a:cs typeface="Arial"/>
              </a:rPr>
              <a:t> + 2pq + q</a:t>
            </a:r>
            <a:r>
              <a:rPr lang="en-US" b="1" baseline="30000" dirty="0" smtClean="0">
                <a:latin typeface="Arial"/>
                <a:cs typeface="Arial"/>
              </a:rPr>
              <a:t>2</a:t>
            </a:r>
            <a:r>
              <a:rPr lang="en-US" b="1" dirty="0" smtClean="0">
                <a:latin typeface="Arial"/>
                <a:cs typeface="Arial"/>
              </a:rPr>
              <a:t> = 1 and that </a:t>
            </a:r>
            <a:r>
              <a:rPr lang="en-US" b="1" dirty="0" err="1" smtClean="0">
                <a:latin typeface="Arial"/>
                <a:cs typeface="Arial"/>
              </a:rPr>
              <a:t>p</a:t>
            </a:r>
            <a:r>
              <a:rPr lang="en-US" b="1" dirty="0" smtClean="0">
                <a:latin typeface="Arial"/>
                <a:cs typeface="Arial"/>
              </a:rPr>
              <a:t> + </a:t>
            </a:r>
            <a:r>
              <a:rPr lang="en-US" b="1" dirty="0" err="1" smtClean="0">
                <a:latin typeface="Arial"/>
                <a:cs typeface="Arial"/>
              </a:rPr>
              <a:t>q</a:t>
            </a:r>
            <a:r>
              <a:rPr lang="en-US" b="1" dirty="0" smtClean="0">
                <a:latin typeface="Arial"/>
                <a:cs typeface="Arial"/>
              </a:rPr>
              <a:t> = 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652"/>
            <a:ext cx="9144000" cy="1143000"/>
          </a:xfrm>
        </p:spPr>
        <p:txBody>
          <a:bodyPr>
            <a:normAutofit/>
          </a:bodyPr>
          <a:lstStyle/>
          <a:p>
            <a:r>
              <a:rPr lang="en-US" sz="3600" dirty="0" smtClean="0">
                <a:latin typeface="Arial"/>
                <a:cs typeface="Arial"/>
              </a:rPr>
              <a:t>Hardy-Weinberg equilibrium problem</a:t>
            </a:r>
            <a:endParaRPr lang="en-US" sz="3600" dirty="0">
              <a:latin typeface="Arial"/>
              <a:cs typeface="Arial"/>
            </a:endParaRPr>
          </a:p>
        </p:txBody>
      </p:sp>
      <p:sp>
        <p:nvSpPr>
          <p:cNvPr id="3" name="Content Placeholder 2"/>
          <p:cNvSpPr>
            <a:spLocks noGrp="1"/>
          </p:cNvSpPr>
          <p:nvPr>
            <p:ph idx="1"/>
          </p:nvPr>
        </p:nvSpPr>
        <p:spPr>
          <a:xfrm>
            <a:off x="0" y="1120010"/>
            <a:ext cx="9144000" cy="5737990"/>
          </a:xfrm>
        </p:spPr>
        <p:txBody>
          <a:bodyPr>
            <a:normAutofit fontScale="62500" lnSpcReduction="20000"/>
          </a:bodyPr>
          <a:lstStyle/>
          <a:p>
            <a:pPr algn="ctr">
              <a:buNone/>
            </a:pPr>
            <a:r>
              <a:rPr lang="en-US" sz="2800" dirty="0" smtClean="0">
                <a:latin typeface="Arial"/>
                <a:cs typeface="Arial"/>
              </a:rPr>
              <a:t>	</a:t>
            </a:r>
            <a:r>
              <a:rPr lang="en-US" dirty="0" smtClean="0">
                <a:latin typeface="Arial"/>
                <a:cs typeface="Arial"/>
              </a:rPr>
              <a:t>We found that the frequency of </a:t>
            </a:r>
            <a:r>
              <a:rPr lang="en-US" i="1" dirty="0" smtClean="0">
                <a:latin typeface="Arial"/>
                <a:cs typeface="Arial"/>
              </a:rPr>
              <a:t>CCR5</a:t>
            </a:r>
            <a:r>
              <a:rPr lang="en-US" dirty="0" smtClean="0">
                <a:latin typeface="Arial"/>
                <a:cs typeface="Arial"/>
              </a:rPr>
              <a:t> allele (A) was 0.906 and the frequency of the </a:t>
            </a:r>
            <a:r>
              <a:rPr lang="en-US" dirty="0" smtClean="0">
                <a:latin typeface="Arial"/>
                <a:cs typeface="Arial"/>
                <a:sym typeface="Symbol"/>
              </a:rPr>
              <a:t></a:t>
            </a:r>
            <a:r>
              <a:rPr lang="en-US" i="1" dirty="0" smtClean="0">
                <a:latin typeface="Arial"/>
                <a:cs typeface="Arial"/>
              </a:rPr>
              <a:t>CCR5</a:t>
            </a:r>
            <a:r>
              <a:rPr lang="en-US" dirty="0" smtClean="0">
                <a:latin typeface="Arial"/>
                <a:cs typeface="Arial"/>
              </a:rPr>
              <a:t> allele (a) is 0.094. </a:t>
            </a:r>
          </a:p>
          <a:p>
            <a:pPr algn="ctr">
              <a:buNone/>
            </a:pPr>
            <a:endParaRPr lang="en-US" sz="2800" dirty="0" smtClean="0">
              <a:latin typeface="Arial"/>
              <a:cs typeface="Arial"/>
            </a:endParaRPr>
          </a:p>
          <a:p>
            <a:pPr algn="ctr">
              <a:buNone/>
            </a:pPr>
            <a:r>
              <a:rPr lang="en-US" b="1" dirty="0" smtClean="0">
                <a:latin typeface="Arial"/>
                <a:cs typeface="Arial"/>
              </a:rPr>
              <a:t>p</a:t>
            </a:r>
            <a:r>
              <a:rPr lang="en-US" b="1" baseline="30000" dirty="0" smtClean="0">
                <a:latin typeface="Arial"/>
                <a:cs typeface="Arial"/>
              </a:rPr>
              <a:t>2</a:t>
            </a:r>
            <a:r>
              <a:rPr lang="en-US" b="1" dirty="0" smtClean="0">
                <a:latin typeface="Arial"/>
                <a:cs typeface="Arial"/>
              </a:rPr>
              <a:t> + 2pq + q</a:t>
            </a:r>
            <a:r>
              <a:rPr lang="en-US" b="1" baseline="30000" dirty="0" smtClean="0">
                <a:latin typeface="Arial"/>
                <a:cs typeface="Arial"/>
              </a:rPr>
              <a:t>2</a:t>
            </a:r>
            <a:r>
              <a:rPr lang="en-US" b="1" dirty="0" smtClean="0">
                <a:latin typeface="Arial"/>
                <a:cs typeface="Arial"/>
              </a:rPr>
              <a:t> = 1	</a:t>
            </a:r>
          </a:p>
          <a:p>
            <a:pPr algn="ctr">
              <a:buNone/>
            </a:pPr>
            <a:r>
              <a:rPr lang="en-US" b="1" dirty="0" err="1" smtClean="0">
                <a:latin typeface="Arial"/>
                <a:cs typeface="Arial"/>
              </a:rPr>
              <a:t>p</a:t>
            </a:r>
            <a:r>
              <a:rPr lang="en-US" b="1" dirty="0" smtClean="0">
                <a:latin typeface="Arial"/>
                <a:cs typeface="Arial"/>
              </a:rPr>
              <a:t> = 0.906</a:t>
            </a:r>
          </a:p>
          <a:p>
            <a:pPr algn="ctr">
              <a:buNone/>
            </a:pPr>
            <a:r>
              <a:rPr lang="en-US" b="1" dirty="0" err="1" smtClean="0">
                <a:latin typeface="Arial"/>
                <a:cs typeface="Arial"/>
              </a:rPr>
              <a:t>q</a:t>
            </a:r>
            <a:r>
              <a:rPr lang="en-US" b="1" dirty="0" smtClean="0">
                <a:latin typeface="Arial"/>
                <a:cs typeface="Arial"/>
              </a:rPr>
              <a:t> = 0.094</a:t>
            </a:r>
          </a:p>
          <a:p>
            <a:pPr algn="ctr">
              <a:buNone/>
            </a:pPr>
            <a:r>
              <a:rPr lang="en-US" b="1" dirty="0" smtClean="0">
                <a:latin typeface="Arial"/>
                <a:cs typeface="Arial"/>
              </a:rPr>
              <a:t>p</a:t>
            </a:r>
            <a:r>
              <a:rPr lang="en-US" b="1" baseline="30000" dirty="0" smtClean="0">
                <a:latin typeface="Arial"/>
                <a:cs typeface="Arial"/>
              </a:rPr>
              <a:t>2</a:t>
            </a:r>
            <a:r>
              <a:rPr lang="en-US" b="1" dirty="0" smtClean="0">
                <a:latin typeface="Arial"/>
                <a:cs typeface="Arial"/>
              </a:rPr>
              <a:t> = genotype frequency of individual AA = 0.906 </a:t>
            </a:r>
            <a:r>
              <a:rPr lang="en-US" b="1" dirty="0" err="1" smtClean="0">
                <a:latin typeface="Arial"/>
                <a:cs typeface="Arial"/>
              </a:rPr>
              <a:t>x</a:t>
            </a:r>
            <a:r>
              <a:rPr lang="en-US" b="1" dirty="0" smtClean="0">
                <a:latin typeface="Arial"/>
                <a:cs typeface="Arial"/>
              </a:rPr>
              <a:t> 0.906 = 0.821</a:t>
            </a:r>
          </a:p>
          <a:p>
            <a:pPr algn="ctr">
              <a:buNone/>
            </a:pPr>
            <a:r>
              <a:rPr lang="en-US" b="1" dirty="0" smtClean="0">
                <a:latin typeface="Arial"/>
                <a:cs typeface="Arial"/>
              </a:rPr>
              <a:t>q</a:t>
            </a:r>
            <a:r>
              <a:rPr lang="en-US" b="1" baseline="30000" dirty="0" smtClean="0">
                <a:latin typeface="Arial"/>
                <a:cs typeface="Arial"/>
              </a:rPr>
              <a:t>2</a:t>
            </a:r>
            <a:r>
              <a:rPr lang="en-US" b="1" dirty="0" smtClean="0">
                <a:latin typeface="Arial"/>
                <a:cs typeface="Arial"/>
              </a:rPr>
              <a:t> = genotype frequency of individual </a:t>
            </a:r>
            <a:r>
              <a:rPr lang="en-US" b="1" dirty="0" err="1" smtClean="0">
                <a:latin typeface="Arial"/>
                <a:cs typeface="Arial"/>
              </a:rPr>
              <a:t>aa</a:t>
            </a:r>
            <a:r>
              <a:rPr lang="en-US" b="1" dirty="0" smtClean="0">
                <a:latin typeface="Arial"/>
                <a:cs typeface="Arial"/>
              </a:rPr>
              <a:t> = 0.094 </a:t>
            </a:r>
            <a:r>
              <a:rPr lang="en-US" b="1" dirty="0" err="1" smtClean="0">
                <a:latin typeface="Arial"/>
                <a:cs typeface="Arial"/>
              </a:rPr>
              <a:t>x</a:t>
            </a:r>
            <a:r>
              <a:rPr lang="en-US" b="1" dirty="0" smtClean="0">
                <a:latin typeface="Arial"/>
                <a:cs typeface="Arial"/>
              </a:rPr>
              <a:t> 0.094 = 0.009</a:t>
            </a:r>
          </a:p>
          <a:p>
            <a:pPr algn="ctr">
              <a:buNone/>
            </a:pPr>
            <a:r>
              <a:rPr lang="en-US" b="1" dirty="0" smtClean="0">
                <a:latin typeface="Arial"/>
                <a:cs typeface="Arial"/>
              </a:rPr>
              <a:t>2pq = genotype frequency of individual </a:t>
            </a:r>
            <a:r>
              <a:rPr lang="en-US" b="1" dirty="0" err="1" smtClean="0">
                <a:latin typeface="Arial"/>
                <a:cs typeface="Arial"/>
              </a:rPr>
              <a:t>Aa</a:t>
            </a:r>
            <a:r>
              <a:rPr lang="en-US" b="1" dirty="0" smtClean="0">
                <a:latin typeface="Arial"/>
                <a:cs typeface="Arial"/>
              </a:rPr>
              <a:t> = 2(0.906x0.094) = 0.170</a:t>
            </a:r>
          </a:p>
          <a:p>
            <a:pPr algn="ctr">
              <a:buNone/>
            </a:pPr>
            <a:endParaRPr lang="en-US" b="1" dirty="0" smtClean="0">
              <a:latin typeface="Arial"/>
              <a:cs typeface="Arial"/>
            </a:endParaRPr>
          </a:p>
          <a:p>
            <a:pPr algn="ctr">
              <a:buNone/>
            </a:pPr>
            <a:endParaRPr lang="en-US" b="1" dirty="0" smtClean="0">
              <a:latin typeface="Arial"/>
              <a:cs typeface="Arial"/>
            </a:endParaRPr>
          </a:p>
          <a:p>
            <a:pPr>
              <a:buNone/>
            </a:pPr>
            <a:r>
              <a:rPr lang="en-US" dirty="0" smtClean="0">
                <a:latin typeface="Arial"/>
                <a:cs typeface="Arial"/>
              </a:rPr>
              <a:t>	Thus, by the Hardy-Weinberg equation, the genotype frequencies are… </a:t>
            </a:r>
          </a:p>
          <a:p>
            <a:pPr>
              <a:buNone/>
            </a:pPr>
            <a:endParaRPr lang="en-US" dirty="0" smtClean="0">
              <a:latin typeface="Arial"/>
              <a:cs typeface="Arial"/>
            </a:endParaRPr>
          </a:p>
          <a:p>
            <a:pPr>
              <a:buNone/>
            </a:pPr>
            <a:r>
              <a:rPr lang="en-US" dirty="0" smtClean="0">
                <a:latin typeface="Arial"/>
                <a:cs typeface="Arial"/>
              </a:rPr>
              <a:t>	AA = </a:t>
            </a:r>
            <a:r>
              <a:rPr lang="en-US" b="1" dirty="0" smtClean="0">
                <a:latin typeface="Arial"/>
                <a:cs typeface="Arial"/>
              </a:rPr>
              <a:t>0.821</a:t>
            </a:r>
          </a:p>
          <a:p>
            <a:pPr>
              <a:buNone/>
            </a:pPr>
            <a:r>
              <a:rPr lang="en-US" dirty="0" smtClean="0">
                <a:latin typeface="Arial"/>
                <a:cs typeface="Arial"/>
              </a:rPr>
              <a:t>	</a:t>
            </a:r>
            <a:r>
              <a:rPr lang="en-US" dirty="0" err="1" smtClean="0">
                <a:latin typeface="Arial"/>
                <a:cs typeface="Arial"/>
              </a:rPr>
              <a:t>Aa</a:t>
            </a:r>
            <a:r>
              <a:rPr lang="en-US" dirty="0" smtClean="0">
                <a:latin typeface="Arial"/>
                <a:cs typeface="Arial"/>
              </a:rPr>
              <a:t> = </a:t>
            </a:r>
            <a:r>
              <a:rPr lang="en-US" b="1" dirty="0" smtClean="0">
                <a:latin typeface="Arial"/>
                <a:cs typeface="Arial"/>
              </a:rPr>
              <a:t>0.170</a:t>
            </a:r>
            <a:endParaRPr lang="en-US" dirty="0" smtClean="0">
              <a:latin typeface="Arial"/>
              <a:cs typeface="Arial"/>
            </a:endParaRPr>
          </a:p>
          <a:p>
            <a:pPr>
              <a:buNone/>
            </a:pPr>
            <a:r>
              <a:rPr lang="en-US" dirty="0" smtClean="0">
                <a:latin typeface="Arial"/>
                <a:cs typeface="Arial"/>
              </a:rPr>
              <a:t>	</a:t>
            </a:r>
            <a:r>
              <a:rPr lang="en-US" dirty="0" err="1" smtClean="0">
                <a:latin typeface="Arial"/>
                <a:cs typeface="Arial"/>
              </a:rPr>
              <a:t>aa</a:t>
            </a:r>
            <a:r>
              <a:rPr lang="en-US" dirty="0" smtClean="0">
                <a:latin typeface="Arial"/>
                <a:cs typeface="Arial"/>
              </a:rPr>
              <a:t> = </a:t>
            </a:r>
            <a:r>
              <a:rPr lang="en-US" b="1" dirty="0" smtClean="0">
                <a:latin typeface="Arial"/>
                <a:cs typeface="Arial"/>
              </a:rPr>
              <a:t>0.009</a:t>
            </a:r>
          </a:p>
          <a:p>
            <a:pPr>
              <a:buNone/>
            </a:pPr>
            <a:r>
              <a:rPr lang="en-US" b="1" i="1" dirty="0" smtClean="0">
                <a:latin typeface="Arial"/>
                <a:cs typeface="Arial"/>
              </a:rPr>
              <a:t>	</a:t>
            </a:r>
          </a:p>
          <a:p>
            <a:pPr>
              <a:buNone/>
            </a:pPr>
            <a:r>
              <a:rPr lang="en-US" b="1" i="1" dirty="0" smtClean="0">
                <a:latin typeface="Arial"/>
                <a:cs typeface="Arial"/>
              </a:rPr>
              <a:t>	these are the same frequencies measured in the Nature Genetics paper…</a:t>
            </a:r>
            <a:endParaRPr lang="en-US"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815" y="-50652"/>
            <a:ext cx="8896185" cy="1143000"/>
          </a:xfrm>
        </p:spPr>
        <p:txBody>
          <a:bodyPr>
            <a:noAutofit/>
          </a:bodyPr>
          <a:lstStyle/>
          <a:p>
            <a:r>
              <a:rPr lang="en-US" sz="3400" dirty="0" smtClean="0">
                <a:latin typeface="Arial"/>
                <a:cs typeface="Arial"/>
              </a:rPr>
              <a:t>Hardy-Weinberg and Autosomal </a:t>
            </a:r>
            <a:br>
              <a:rPr lang="en-US" sz="3400" dirty="0" smtClean="0">
                <a:latin typeface="Arial"/>
                <a:cs typeface="Arial"/>
              </a:rPr>
            </a:br>
            <a:r>
              <a:rPr lang="en-US" sz="3400" dirty="0" smtClean="0">
                <a:latin typeface="Arial"/>
                <a:cs typeface="Arial"/>
              </a:rPr>
              <a:t>Dominant Inheritance</a:t>
            </a:r>
            <a:endParaRPr lang="en-US" sz="3400" dirty="0">
              <a:latin typeface="Arial"/>
              <a:cs typeface="Arial"/>
            </a:endParaRPr>
          </a:p>
        </p:txBody>
      </p:sp>
      <p:sp>
        <p:nvSpPr>
          <p:cNvPr id="3" name="Content Placeholder 2"/>
          <p:cNvSpPr>
            <a:spLocks noGrp="1"/>
          </p:cNvSpPr>
          <p:nvPr>
            <p:ph idx="1"/>
          </p:nvPr>
        </p:nvSpPr>
        <p:spPr>
          <a:xfrm>
            <a:off x="247815" y="1092348"/>
            <a:ext cx="8673537" cy="5428754"/>
          </a:xfrm>
        </p:spPr>
        <p:txBody>
          <a:bodyPr>
            <a:normAutofit fontScale="40000" lnSpcReduction="20000"/>
          </a:bodyPr>
          <a:lstStyle/>
          <a:p>
            <a:pPr>
              <a:buNone/>
            </a:pPr>
            <a:r>
              <a:rPr lang="en-US" sz="4250" dirty="0" smtClean="0">
                <a:latin typeface="Arial"/>
                <a:cs typeface="Arial"/>
              </a:rPr>
              <a:t>	</a:t>
            </a:r>
            <a:r>
              <a:rPr lang="en-US" sz="4250" dirty="0" err="1" smtClean="0">
                <a:latin typeface="Arial"/>
                <a:cs typeface="Arial"/>
              </a:rPr>
              <a:t>Marfan’s</a:t>
            </a:r>
            <a:r>
              <a:rPr lang="en-US" sz="4250" dirty="0" smtClean="0">
                <a:latin typeface="Arial"/>
                <a:cs typeface="Arial"/>
              </a:rPr>
              <a:t> syndrome is an </a:t>
            </a:r>
            <a:r>
              <a:rPr lang="en-US" sz="4250" dirty="0" err="1" smtClean="0">
                <a:latin typeface="Arial"/>
                <a:cs typeface="Arial"/>
              </a:rPr>
              <a:t>autosomal</a:t>
            </a:r>
            <a:r>
              <a:rPr lang="en-US" sz="4250" dirty="0" smtClean="0">
                <a:latin typeface="Arial"/>
                <a:cs typeface="Arial"/>
              </a:rPr>
              <a:t> dominant connective tissue disorder which is characterized by a mutation in the </a:t>
            </a:r>
            <a:r>
              <a:rPr lang="en-US" sz="4250" i="1" dirty="0" smtClean="0">
                <a:latin typeface="Arial"/>
                <a:cs typeface="Arial"/>
              </a:rPr>
              <a:t>FBN1 </a:t>
            </a:r>
            <a:r>
              <a:rPr lang="en-US" sz="4250" dirty="0" smtClean="0">
                <a:latin typeface="Arial"/>
                <a:cs typeface="Arial"/>
              </a:rPr>
              <a:t>gene, which encodes fibrillin-1. Fibrillin-1 is a glycoprotein component of the extracellular matrix. More than 30 different signs and symptoms are associated with </a:t>
            </a:r>
            <a:r>
              <a:rPr lang="en-US" sz="4250" dirty="0" err="1" smtClean="0">
                <a:latin typeface="Arial"/>
                <a:cs typeface="Arial"/>
              </a:rPr>
              <a:t>Marfan’s</a:t>
            </a:r>
            <a:r>
              <a:rPr lang="en-US" sz="4250" dirty="0" smtClean="0">
                <a:latin typeface="Arial"/>
                <a:cs typeface="Arial"/>
              </a:rPr>
              <a:t> syndrome, including </a:t>
            </a:r>
            <a:r>
              <a:rPr lang="en-US" sz="4250" dirty="0" err="1" smtClean="0">
                <a:latin typeface="Arial"/>
                <a:cs typeface="Arial"/>
              </a:rPr>
              <a:t>dolichostenomelia</a:t>
            </a:r>
            <a:r>
              <a:rPr lang="en-US" sz="4250" dirty="0" smtClean="0">
                <a:latin typeface="Arial"/>
                <a:cs typeface="Arial"/>
              </a:rPr>
              <a:t> (long, slender limbs), </a:t>
            </a:r>
            <a:r>
              <a:rPr lang="en-US" sz="4250" dirty="0" err="1" smtClean="0">
                <a:latin typeface="Arial"/>
                <a:cs typeface="Arial"/>
              </a:rPr>
              <a:t>arachnodactyly</a:t>
            </a:r>
            <a:r>
              <a:rPr lang="en-US" sz="4250" dirty="0" smtClean="0">
                <a:latin typeface="Arial"/>
                <a:cs typeface="Arial"/>
              </a:rPr>
              <a:t> (long digits), </a:t>
            </a:r>
            <a:r>
              <a:rPr lang="en-US" sz="4250" dirty="0" err="1" smtClean="0">
                <a:latin typeface="Arial"/>
                <a:cs typeface="Arial"/>
              </a:rPr>
              <a:t>ectopia</a:t>
            </a:r>
            <a:r>
              <a:rPr lang="en-US" sz="4250" dirty="0" smtClean="0">
                <a:latin typeface="Arial"/>
                <a:cs typeface="Arial"/>
              </a:rPr>
              <a:t> </a:t>
            </a:r>
            <a:r>
              <a:rPr lang="en-US" sz="4250" dirty="0" err="1" smtClean="0">
                <a:latin typeface="Arial"/>
                <a:cs typeface="Arial"/>
              </a:rPr>
              <a:t>lentis</a:t>
            </a:r>
            <a:r>
              <a:rPr lang="en-US" sz="4250" dirty="0" smtClean="0">
                <a:latin typeface="Arial"/>
                <a:cs typeface="Arial"/>
              </a:rPr>
              <a:t>, and aortic insufficiency. The incidence of </a:t>
            </a:r>
            <a:r>
              <a:rPr lang="en-US" sz="4250" dirty="0" err="1" smtClean="0">
                <a:latin typeface="Arial"/>
                <a:cs typeface="Arial"/>
              </a:rPr>
              <a:t>Marfan’s</a:t>
            </a:r>
            <a:r>
              <a:rPr lang="en-US" sz="4250" dirty="0" smtClean="0">
                <a:latin typeface="Arial"/>
                <a:cs typeface="Arial"/>
              </a:rPr>
              <a:t> syndrome in a particular population is 1 in 100000 individuals. What is the allelic frequency of mutated fibrillin-1 in this population? </a:t>
            </a:r>
          </a:p>
          <a:p>
            <a:pPr lvl="0">
              <a:buNone/>
            </a:pPr>
            <a:endParaRPr lang="en-US" dirty="0" smtClean="0">
              <a:latin typeface="Arial"/>
              <a:cs typeface="Arial"/>
            </a:endParaRPr>
          </a:p>
          <a:p>
            <a:pPr lvl="0" algn="ctr">
              <a:buNone/>
            </a:pPr>
            <a:r>
              <a:rPr lang="en-US" sz="4000" b="1" i="1" dirty="0" smtClean="0">
                <a:latin typeface="Arial"/>
                <a:cs typeface="Arial"/>
              </a:rPr>
              <a:t>In </a:t>
            </a:r>
            <a:r>
              <a:rPr lang="en-US" sz="4000" b="1" i="1" dirty="0" err="1" smtClean="0">
                <a:latin typeface="Arial"/>
                <a:cs typeface="Arial"/>
              </a:rPr>
              <a:t>autosomal</a:t>
            </a:r>
            <a:r>
              <a:rPr lang="en-US" sz="4000" b="1" i="1" dirty="0" smtClean="0">
                <a:latin typeface="Arial"/>
                <a:cs typeface="Arial"/>
              </a:rPr>
              <a:t> dominant disease, the components of Hardy-Weinberg equilibrium are a little different. </a:t>
            </a:r>
          </a:p>
          <a:p>
            <a:pPr lvl="0" algn="ctr">
              <a:buNone/>
            </a:pPr>
            <a:r>
              <a:rPr lang="en-US" sz="4000" b="1" dirty="0" smtClean="0">
                <a:latin typeface="Arial"/>
                <a:cs typeface="Arial"/>
              </a:rPr>
              <a:t>2pq = incidence of an autosomal dominant condition, includes only heterozygotes = 1 in 100000 or 0.00001</a:t>
            </a:r>
          </a:p>
          <a:p>
            <a:pPr lvl="0" algn="ctr">
              <a:buNone/>
            </a:pPr>
            <a:r>
              <a:rPr lang="en-US" sz="4000" b="1" dirty="0" smtClean="0">
                <a:latin typeface="Arial"/>
                <a:cs typeface="Arial"/>
              </a:rPr>
              <a:t>The allelic frequency of the diseased gene A (p) is usually very small, thus the allelic frequency of normal gene a (q) approximates 1.</a:t>
            </a:r>
          </a:p>
          <a:p>
            <a:pPr lvl="0" algn="ctr">
              <a:buNone/>
            </a:pPr>
            <a:r>
              <a:rPr lang="en-US" sz="4000" b="1" dirty="0" smtClean="0">
                <a:latin typeface="Arial"/>
                <a:cs typeface="Arial"/>
              </a:rPr>
              <a:t>q=1</a:t>
            </a:r>
          </a:p>
          <a:p>
            <a:pPr lvl="0" algn="ctr">
              <a:buNone/>
            </a:pPr>
            <a:endParaRPr lang="en-US" sz="4000" b="1" dirty="0" smtClean="0">
              <a:latin typeface="Arial"/>
              <a:cs typeface="Arial"/>
            </a:endParaRPr>
          </a:p>
          <a:p>
            <a:pPr lvl="0" algn="ctr">
              <a:buNone/>
            </a:pPr>
            <a:r>
              <a:rPr lang="en-US" sz="4000" b="1" dirty="0" smtClean="0">
                <a:latin typeface="Arial"/>
                <a:cs typeface="Arial"/>
              </a:rPr>
              <a:t>If incidence = 2pq, then p = incidence / 2 x 1</a:t>
            </a:r>
          </a:p>
          <a:p>
            <a:pPr algn="ctr">
              <a:buNone/>
            </a:pPr>
            <a:r>
              <a:rPr lang="en-US" sz="4000" b="1" dirty="0" smtClean="0">
                <a:latin typeface="Arial"/>
                <a:cs typeface="Arial"/>
              </a:rPr>
              <a:t>p = 0.00001/2</a:t>
            </a:r>
          </a:p>
          <a:p>
            <a:pPr algn="ctr">
              <a:buNone/>
            </a:pPr>
            <a:r>
              <a:rPr lang="en-US" sz="4000" b="1" dirty="0" smtClean="0">
                <a:latin typeface="Arial"/>
                <a:cs typeface="Arial"/>
              </a:rPr>
              <a:t>p = 0.000005</a:t>
            </a:r>
          </a:p>
          <a:p>
            <a:pPr lvl="0" algn="ctr">
              <a:buNone/>
            </a:pPr>
            <a:r>
              <a:rPr lang="en-US" sz="4000" b="1" dirty="0" smtClean="0">
                <a:latin typeface="Arial"/>
                <a:cs typeface="Arial"/>
              </a:rPr>
              <a:t>p</a:t>
            </a:r>
            <a:r>
              <a:rPr lang="en-US" sz="4000" b="1" baseline="30000" dirty="0" smtClean="0">
                <a:latin typeface="Arial"/>
                <a:cs typeface="Arial"/>
              </a:rPr>
              <a:t>2</a:t>
            </a:r>
            <a:r>
              <a:rPr lang="en-US" sz="4000" b="1" dirty="0" smtClean="0">
                <a:latin typeface="Arial"/>
                <a:cs typeface="Arial"/>
              </a:rPr>
              <a:t> = 2.5 x 10e-11 = 0</a:t>
            </a:r>
          </a:p>
          <a:p>
            <a:pPr lvl="0" algn="ctr">
              <a:buNone/>
            </a:pPr>
            <a:endParaRPr lang="en-US" sz="4000" b="1" dirty="0">
              <a:latin typeface="Arial"/>
              <a:cs typeface="Arial"/>
            </a:endParaRPr>
          </a:p>
          <a:p>
            <a:pPr algn="ctr">
              <a:buNone/>
            </a:pPr>
            <a:r>
              <a:rPr lang="en-US" sz="4000" b="1" dirty="0" smtClean="0">
                <a:latin typeface="Arial"/>
                <a:cs typeface="Arial"/>
              </a:rPr>
              <a:t>q</a:t>
            </a:r>
            <a:r>
              <a:rPr lang="en-US" sz="4000" b="1" baseline="30000" dirty="0" smtClean="0">
                <a:latin typeface="Arial"/>
                <a:cs typeface="Arial"/>
              </a:rPr>
              <a:t>2</a:t>
            </a:r>
            <a:r>
              <a:rPr lang="en-US" sz="4000" b="1" dirty="0" smtClean="0">
                <a:latin typeface="Arial"/>
                <a:cs typeface="Arial"/>
              </a:rPr>
              <a:t> = genotype frequency of </a:t>
            </a:r>
            <a:r>
              <a:rPr lang="en-US" sz="4000" b="1" dirty="0" err="1" smtClean="0">
                <a:latin typeface="Arial"/>
                <a:cs typeface="Arial"/>
              </a:rPr>
              <a:t>indv</a:t>
            </a:r>
            <a:r>
              <a:rPr lang="en-US" sz="4000" b="1" dirty="0" smtClean="0">
                <a:latin typeface="Arial"/>
                <a:cs typeface="Arial"/>
              </a:rPr>
              <a:t> </a:t>
            </a:r>
            <a:r>
              <a:rPr lang="en-US" sz="4000" b="1" dirty="0" err="1" smtClean="0">
                <a:latin typeface="Arial"/>
                <a:cs typeface="Arial"/>
              </a:rPr>
              <a:t>aa</a:t>
            </a:r>
            <a:r>
              <a:rPr lang="en-US" sz="4000" b="1" dirty="0" smtClean="0">
                <a:latin typeface="Arial"/>
                <a:cs typeface="Arial"/>
              </a:rPr>
              <a:t> = 1 – 2pq </a:t>
            </a:r>
            <a:r>
              <a:rPr lang="en-US" sz="4000" b="1" dirty="0">
                <a:latin typeface="Arial"/>
                <a:cs typeface="Arial"/>
              </a:rPr>
              <a:t>– p</a:t>
            </a:r>
            <a:r>
              <a:rPr lang="en-US" sz="4000" b="1" baseline="30000" dirty="0">
                <a:latin typeface="Arial"/>
                <a:cs typeface="Arial"/>
              </a:rPr>
              <a:t>2</a:t>
            </a:r>
            <a:r>
              <a:rPr lang="en-US" sz="4000" b="1" dirty="0">
                <a:latin typeface="Arial"/>
                <a:cs typeface="Arial"/>
              </a:rPr>
              <a:t> = 1 - </a:t>
            </a:r>
            <a:r>
              <a:rPr lang="en-US" sz="4000" b="1" dirty="0" smtClean="0">
                <a:latin typeface="Arial"/>
                <a:cs typeface="Arial"/>
              </a:rPr>
              <a:t>0.00001 – 0 = 0.99999</a:t>
            </a:r>
          </a:p>
          <a:p>
            <a:pPr lvl="0" algn="ctr">
              <a:buNone/>
            </a:pPr>
            <a:endParaRPr lang="en-US" b="1" dirty="0" smtClean="0">
              <a:latin typeface="Arial"/>
              <a:cs typeface="Arial"/>
            </a:endParaRPr>
          </a:p>
          <a:p>
            <a:pPr lvl="0" algn="ctr">
              <a:buNone/>
            </a:pPr>
            <a:endParaRPr lang="en-US" b="1" dirty="0" smtClean="0">
              <a:latin typeface="Arial"/>
              <a:cs typeface="Arial"/>
            </a:endParaRPr>
          </a:p>
          <a:p>
            <a:pPr lvl="0">
              <a:buNone/>
            </a:pPr>
            <a:endParaRPr lang="en-US" dirty="0" smtClean="0">
              <a:latin typeface="Arial"/>
              <a:cs typeface="Arial"/>
            </a:endParaRPr>
          </a:p>
          <a:p>
            <a:pPr marL="514350" indent="-514350">
              <a:buAutoNum type="arabicPeriod"/>
            </a:pP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08"/>
            <a:ext cx="8229600" cy="1143000"/>
          </a:xfrm>
        </p:spPr>
        <p:txBody>
          <a:bodyPr>
            <a:noAutofit/>
          </a:bodyPr>
          <a:lstStyle/>
          <a:p>
            <a:r>
              <a:rPr lang="en-US" sz="3600" dirty="0" smtClean="0">
                <a:latin typeface="Arial"/>
                <a:cs typeface="Arial"/>
              </a:rPr>
              <a:t>Hardy-Weinberg and X-linked Recessive </a:t>
            </a:r>
            <a:r>
              <a:rPr lang="en-US" sz="3600" dirty="0">
                <a:latin typeface="Arial"/>
                <a:cs typeface="Arial"/>
              </a:rPr>
              <a:t>I</a:t>
            </a:r>
            <a:r>
              <a:rPr lang="en-US" sz="3600" dirty="0" smtClean="0">
                <a:latin typeface="Arial"/>
                <a:cs typeface="Arial"/>
              </a:rPr>
              <a:t>nheritance</a:t>
            </a:r>
            <a:endParaRPr lang="en-US" sz="3600" dirty="0">
              <a:latin typeface="Arial"/>
              <a:cs typeface="Arial"/>
            </a:endParaRPr>
          </a:p>
        </p:txBody>
      </p:sp>
      <p:sp>
        <p:nvSpPr>
          <p:cNvPr id="3" name="Content Placeholder 2"/>
          <p:cNvSpPr>
            <a:spLocks noGrp="1"/>
          </p:cNvSpPr>
          <p:nvPr>
            <p:ph idx="1"/>
          </p:nvPr>
        </p:nvSpPr>
        <p:spPr>
          <a:xfrm>
            <a:off x="457200" y="1363080"/>
            <a:ext cx="8229600" cy="5494919"/>
          </a:xfrm>
        </p:spPr>
        <p:txBody>
          <a:bodyPr>
            <a:normAutofit fontScale="70000" lnSpcReduction="20000"/>
          </a:bodyPr>
          <a:lstStyle/>
          <a:p>
            <a:pPr>
              <a:buNone/>
            </a:pPr>
            <a:r>
              <a:rPr lang="en-US" sz="3520" dirty="0" smtClean="0">
                <a:latin typeface="Arial"/>
                <a:cs typeface="Arial"/>
              </a:rPr>
              <a:t>	</a:t>
            </a:r>
            <a:r>
              <a:rPr lang="en-US" sz="3520" dirty="0" err="1" smtClean="0">
                <a:latin typeface="Arial"/>
                <a:cs typeface="Arial"/>
              </a:rPr>
              <a:t>Protanopia</a:t>
            </a:r>
            <a:r>
              <a:rPr lang="en-US" sz="3520" dirty="0" smtClean="0">
                <a:latin typeface="Arial"/>
                <a:cs typeface="Arial"/>
              </a:rPr>
              <a:t> is one type of red-green color blindness inherited in a X-linked recessive fashion. In a certain population, the prevalence of </a:t>
            </a:r>
            <a:r>
              <a:rPr lang="en-US" sz="3520" dirty="0" err="1" smtClean="0">
                <a:latin typeface="Arial"/>
                <a:cs typeface="Arial"/>
              </a:rPr>
              <a:t>protanopic</a:t>
            </a:r>
            <a:r>
              <a:rPr lang="en-US" sz="3520" dirty="0" smtClean="0">
                <a:latin typeface="Arial"/>
                <a:cs typeface="Arial"/>
              </a:rPr>
              <a:t> males is 1 in 100. What is the frequency of </a:t>
            </a:r>
            <a:r>
              <a:rPr lang="en-US" sz="3520" dirty="0" err="1" smtClean="0">
                <a:latin typeface="Arial"/>
                <a:cs typeface="Arial"/>
              </a:rPr>
              <a:t>protanopic</a:t>
            </a:r>
            <a:r>
              <a:rPr lang="en-US" sz="3520" dirty="0" smtClean="0">
                <a:latin typeface="Arial"/>
                <a:cs typeface="Arial"/>
              </a:rPr>
              <a:t> females?</a:t>
            </a:r>
          </a:p>
          <a:p>
            <a:pPr algn="ctr">
              <a:buNone/>
            </a:pPr>
            <a:endParaRPr lang="en-US" dirty="0" smtClean="0">
              <a:latin typeface="Arial"/>
              <a:cs typeface="Arial"/>
            </a:endParaRPr>
          </a:p>
          <a:p>
            <a:pPr lvl="0"/>
            <a:r>
              <a:rPr lang="en-US" dirty="0" smtClean="0">
                <a:latin typeface="Arial"/>
                <a:cs typeface="Arial"/>
              </a:rPr>
              <a:t>As males are </a:t>
            </a:r>
            <a:r>
              <a:rPr lang="en-US" dirty="0" err="1" smtClean="0">
                <a:latin typeface="Arial"/>
                <a:cs typeface="Arial"/>
              </a:rPr>
              <a:t>hemizygous</a:t>
            </a:r>
            <a:r>
              <a:rPr lang="en-US" dirty="0" smtClean="0">
                <a:latin typeface="Arial"/>
                <a:cs typeface="Arial"/>
              </a:rPr>
              <a:t> for the X chromosome, a male individual only has only copy of each trait, indicating that the frequency of affected males is equal to the allele frequency. Thus </a:t>
            </a:r>
            <a:r>
              <a:rPr lang="en-US" dirty="0" err="1" smtClean="0">
                <a:latin typeface="Arial"/>
                <a:cs typeface="Arial"/>
              </a:rPr>
              <a:t>q</a:t>
            </a:r>
            <a:r>
              <a:rPr lang="en-US" dirty="0" smtClean="0">
                <a:latin typeface="Arial"/>
                <a:cs typeface="Arial"/>
              </a:rPr>
              <a:t> = 0.01 and </a:t>
            </a:r>
            <a:r>
              <a:rPr lang="en-US" dirty="0" err="1" smtClean="0">
                <a:latin typeface="Arial"/>
                <a:cs typeface="Arial"/>
              </a:rPr>
              <a:t>p</a:t>
            </a:r>
            <a:r>
              <a:rPr lang="en-US" dirty="0" smtClean="0">
                <a:latin typeface="Arial"/>
                <a:cs typeface="Arial"/>
              </a:rPr>
              <a:t> = 0.99. </a:t>
            </a:r>
          </a:p>
          <a:p>
            <a:pPr algn="ctr">
              <a:buNone/>
            </a:pPr>
            <a:r>
              <a:rPr lang="en-US" b="1" dirty="0">
                <a:latin typeface="Arial"/>
                <a:cs typeface="Arial"/>
              </a:rPr>
              <a:t>q = 0.01</a:t>
            </a:r>
          </a:p>
          <a:p>
            <a:pPr lvl="0" algn="ctr">
              <a:buNone/>
            </a:pPr>
            <a:r>
              <a:rPr lang="en-US" b="1" dirty="0" smtClean="0">
                <a:latin typeface="Arial"/>
                <a:cs typeface="Arial"/>
              </a:rPr>
              <a:t>p = 0.99</a:t>
            </a:r>
          </a:p>
          <a:p>
            <a:pPr lvl="0" algn="ctr">
              <a:buNone/>
            </a:pPr>
            <a:r>
              <a:rPr lang="en-US" b="1" dirty="0" smtClean="0">
                <a:latin typeface="Arial"/>
                <a:cs typeface="Arial"/>
              </a:rPr>
              <a:t>p</a:t>
            </a:r>
            <a:r>
              <a:rPr lang="en-US" b="1" baseline="30000" dirty="0" smtClean="0">
                <a:latin typeface="Arial"/>
                <a:cs typeface="Arial"/>
              </a:rPr>
              <a:t>2</a:t>
            </a:r>
            <a:r>
              <a:rPr lang="en-US" b="1" dirty="0" smtClean="0">
                <a:latin typeface="Arial"/>
                <a:cs typeface="Arial"/>
              </a:rPr>
              <a:t> = 0.9801</a:t>
            </a:r>
          </a:p>
          <a:p>
            <a:pPr lvl="0" algn="ctr">
              <a:buNone/>
            </a:pPr>
            <a:r>
              <a:rPr lang="en-US" b="1" dirty="0" smtClean="0">
                <a:latin typeface="Arial"/>
                <a:cs typeface="Arial"/>
              </a:rPr>
              <a:t>q</a:t>
            </a:r>
            <a:r>
              <a:rPr lang="en-US" b="1" baseline="30000" dirty="0" smtClean="0">
                <a:latin typeface="Arial"/>
                <a:cs typeface="Arial"/>
              </a:rPr>
              <a:t>2</a:t>
            </a:r>
            <a:r>
              <a:rPr lang="en-US" b="1" dirty="0" smtClean="0">
                <a:latin typeface="Arial"/>
                <a:cs typeface="Arial"/>
              </a:rPr>
              <a:t> = 0.0001 </a:t>
            </a:r>
          </a:p>
          <a:p>
            <a:pPr lvl="0" algn="ctr">
              <a:buNone/>
            </a:pPr>
            <a:r>
              <a:rPr lang="en-US" b="1" dirty="0" smtClean="0">
                <a:latin typeface="Arial"/>
                <a:cs typeface="Arial"/>
              </a:rPr>
              <a:t>2pq = 0.0198</a:t>
            </a:r>
          </a:p>
          <a:p>
            <a:pPr lvl="0" algn="ctr">
              <a:buNone/>
            </a:pPr>
            <a:endParaRPr lang="en-US" b="1" dirty="0" smtClean="0">
              <a:latin typeface="Arial"/>
              <a:cs typeface="Arial"/>
            </a:endParaRPr>
          </a:p>
          <a:p>
            <a:pPr lvl="0"/>
            <a:r>
              <a:rPr lang="en-US" dirty="0" smtClean="0">
                <a:latin typeface="Arial"/>
                <a:cs typeface="Arial"/>
              </a:rPr>
              <a:t>An affected female would be have two affected copies of the allele – thus the frequency would be 0.0001. </a:t>
            </a:r>
          </a:p>
          <a:p>
            <a:pPr>
              <a:buNone/>
            </a:pP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92704"/>
            <a:ext cx="8229600" cy="3992482"/>
          </a:xfrm>
        </p:spPr>
        <p:txBody>
          <a:bodyPr>
            <a:normAutofit fontScale="92500" lnSpcReduction="10000"/>
          </a:bodyPr>
          <a:lstStyle/>
          <a:p>
            <a:pPr>
              <a:buNone/>
            </a:pPr>
            <a:r>
              <a:rPr lang="en-US" sz="2400" i="1" dirty="0" smtClean="0">
                <a:latin typeface="Arial"/>
                <a:cs typeface="Arial"/>
              </a:rPr>
              <a:t>	What if enough time progressed to allow selection for the CCR5 gene?</a:t>
            </a:r>
          </a:p>
          <a:p>
            <a:endParaRPr lang="en-US" sz="1412" i="1" dirty="0" smtClean="0">
              <a:latin typeface="Arial"/>
              <a:cs typeface="Arial"/>
            </a:endParaRPr>
          </a:p>
          <a:p>
            <a:r>
              <a:rPr lang="en-US" sz="2378" dirty="0" smtClean="0">
                <a:latin typeface="Arial"/>
                <a:cs typeface="Arial"/>
              </a:rPr>
              <a:t>Under selection, individuals with advantages or “adaptive traits” such as resistance to the HIV infection are more successful than their peers reproductively and they contribute more genetic material to the succeeding generation than other individuals do.  </a:t>
            </a:r>
            <a:endParaRPr lang="en-US" sz="2378" dirty="0" smtClean="0">
              <a:solidFill>
                <a:srgbClr val="000000"/>
              </a:solidFill>
              <a:latin typeface="Arial"/>
              <a:cs typeface="Arial"/>
            </a:endParaRPr>
          </a:p>
          <a:p>
            <a:r>
              <a:rPr lang="en-US" sz="2378" dirty="0" smtClean="0">
                <a:latin typeface="Arial"/>
                <a:cs typeface="Arial"/>
              </a:rPr>
              <a:t>for example, mitochondrial DNA (</a:t>
            </a:r>
            <a:r>
              <a:rPr lang="en-US" sz="2378" dirty="0" err="1" smtClean="0">
                <a:latin typeface="Arial"/>
                <a:cs typeface="Arial"/>
              </a:rPr>
              <a:t>mtDNA</a:t>
            </a:r>
            <a:r>
              <a:rPr lang="en-US" sz="2378" dirty="0" smtClean="0">
                <a:latin typeface="Arial"/>
                <a:cs typeface="Arial"/>
              </a:rPr>
              <a:t>) is not controlled by the nucleus: within-cell selection can favor </a:t>
            </a:r>
            <a:r>
              <a:rPr lang="en-US" sz="2378" dirty="0" err="1" smtClean="0">
                <a:latin typeface="Arial"/>
                <a:cs typeface="Arial"/>
              </a:rPr>
              <a:t>mtDNA</a:t>
            </a:r>
            <a:r>
              <a:rPr lang="en-US" sz="2378" dirty="0" smtClean="0">
                <a:latin typeface="Arial"/>
                <a:cs typeface="Arial"/>
              </a:rPr>
              <a:t> variants with a replication advantage. </a:t>
            </a:r>
          </a:p>
          <a:p>
            <a:pPr>
              <a:buNone/>
            </a:pPr>
            <a:r>
              <a:rPr lang="en-US" sz="2378" dirty="0" smtClean="0">
                <a:latin typeface="Arial"/>
                <a:cs typeface="Arial"/>
              </a:rPr>
              <a:t>	</a:t>
            </a:r>
          </a:p>
          <a:p>
            <a:pPr>
              <a:buFontTx/>
              <a:buChar char="-"/>
            </a:pPr>
            <a:endParaRPr lang="en-US" dirty="0">
              <a:latin typeface="Arial"/>
              <a:cs typeface="Arial"/>
            </a:endParaRPr>
          </a:p>
        </p:txBody>
      </p:sp>
      <p:sp>
        <p:nvSpPr>
          <p:cNvPr id="4" name="TextBox 3"/>
          <p:cNvSpPr txBox="1"/>
          <p:nvPr/>
        </p:nvSpPr>
        <p:spPr>
          <a:xfrm>
            <a:off x="457200" y="91450"/>
            <a:ext cx="8229600" cy="646331"/>
          </a:xfrm>
          <a:prstGeom prst="rect">
            <a:avLst/>
          </a:prstGeom>
          <a:noFill/>
        </p:spPr>
        <p:txBody>
          <a:bodyPr wrap="square" rtlCol="0">
            <a:spAutoFit/>
          </a:bodyPr>
          <a:lstStyle/>
          <a:p>
            <a:pPr algn="ctr"/>
            <a:r>
              <a:rPr lang="en-US" sz="3600" i="1" dirty="0" smtClean="0">
                <a:latin typeface="Arial"/>
                <a:cs typeface="Arial"/>
              </a:rPr>
              <a:t>Selective Pressure</a:t>
            </a:r>
            <a:endParaRPr lang="en-US" sz="3600" i="1" dirty="0">
              <a:latin typeface="Arial"/>
              <a:cs typeface="Arial"/>
            </a:endParaRPr>
          </a:p>
        </p:txBody>
      </p:sp>
      <p:pic>
        <p:nvPicPr>
          <p:cNvPr id="7" name="Picture 6"/>
          <p:cNvPicPr>
            <a:picLocks noChangeAspect="1"/>
          </p:cNvPicPr>
          <p:nvPr/>
        </p:nvPicPr>
        <p:blipFill>
          <a:blip r:embed="rId3"/>
          <a:stretch>
            <a:fillRect/>
          </a:stretch>
        </p:blipFill>
        <p:spPr>
          <a:xfrm>
            <a:off x="1260645" y="4713760"/>
            <a:ext cx="6824334" cy="1608593"/>
          </a:xfrm>
          <a:prstGeom prst="rect">
            <a:avLst/>
          </a:prstGeom>
        </p:spPr>
      </p:pic>
      <p:sp>
        <p:nvSpPr>
          <p:cNvPr id="8" name="TextBox 7"/>
          <p:cNvSpPr txBox="1"/>
          <p:nvPr/>
        </p:nvSpPr>
        <p:spPr>
          <a:xfrm>
            <a:off x="7341266" y="6581001"/>
            <a:ext cx="1802734" cy="276999"/>
          </a:xfrm>
          <a:prstGeom prst="rect">
            <a:avLst/>
          </a:prstGeom>
          <a:noFill/>
        </p:spPr>
        <p:txBody>
          <a:bodyPr wrap="none" rtlCol="0">
            <a:spAutoFit/>
          </a:bodyPr>
          <a:lstStyle/>
          <a:p>
            <a:r>
              <a:rPr lang="en-US" sz="1200" i="1" dirty="0" err="1" smtClean="0">
                <a:latin typeface="Arial"/>
                <a:cs typeface="Arial"/>
              </a:rPr>
              <a:t>Aanen</a:t>
            </a:r>
            <a:r>
              <a:rPr lang="en-US" sz="1200" i="1" dirty="0" smtClean="0">
                <a:latin typeface="Arial"/>
                <a:cs typeface="Arial"/>
              </a:rPr>
              <a:t> and Maas, 2011</a:t>
            </a:r>
            <a:endParaRPr lang="en-US" sz="1200" i="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73113"/>
            <a:ext cx="9144000" cy="4525963"/>
          </a:xfrm>
        </p:spPr>
        <p:txBody>
          <a:bodyPr/>
          <a:lstStyle/>
          <a:p>
            <a:pPr algn="ctr">
              <a:buNone/>
            </a:pPr>
            <a:r>
              <a:rPr lang="en-US" i="1" dirty="0" smtClean="0">
                <a:latin typeface="Arial"/>
                <a:cs typeface="Arial"/>
              </a:rPr>
              <a:t>	Would Hardy-Weinberg equilibrium truly apply going forward in this case of selection pressure?</a:t>
            </a:r>
          </a:p>
          <a:p>
            <a:pPr algn="ctr">
              <a:buNone/>
            </a:pPr>
            <a:endParaRPr lang="en-US" i="1" dirty="0" smtClean="0">
              <a:latin typeface="Arial"/>
              <a:cs typeface="Arial"/>
            </a:endParaRPr>
          </a:p>
          <a:p>
            <a:pPr algn="ctr">
              <a:buNone/>
            </a:pPr>
            <a:r>
              <a:rPr lang="en-US" b="1" dirty="0" smtClean="0">
                <a:latin typeface="Arial"/>
                <a:cs typeface="Arial"/>
              </a:rPr>
              <a:t>NO</a:t>
            </a:r>
            <a:r>
              <a:rPr lang="en-US" dirty="0" smtClean="0">
                <a:latin typeface="Arial"/>
                <a:cs typeface="Arial"/>
              </a:rPr>
              <a:t> </a:t>
            </a:r>
          </a:p>
          <a:p>
            <a:pPr algn="ctr">
              <a:buNone/>
            </a:pPr>
            <a:r>
              <a:rPr lang="en-US" dirty="0" smtClean="0">
                <a:latin typeface="Arial"/>
                <a:cs typeface="Arial"/>
              </a:rPr>
              <a:t>the allele frequencies are no longer constant</a:t>
            </a:r>
          </a:p>
          <a:p>
            <a:pPr algn="ct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a:cs typeface="Arial"/>
              </a:rPr>
              <a:t>Contact Information</a:t>
            </a:r>
            <a:endParaRPr lang="en-US" dirty="0">
              <a:latin typeface="Arial"/>
              <a:cs typeface="Arial"/>
            </a:endParaRPr>
          </a:p>
        </p:txBody>
      </p:sp>
      <p:sp>
        <p:nvSpPr>
          <p:cNvPr id="3" name="Content Placeholder 2"/>
          <p:cNvSpPr>
            <a:spLocks noGrp="1"/>
          </p:cNvSpPr>
          <p:nvPr>
            <p:ph idx="1"/>
          </p:nvPr>
        </p:nvSpPr>
        <p:spPr/>
        <p:txBody>
          <a:bodyPr/>
          <a:lstStyle/>
          <a:p>
            <a:pPr algn="ctr">
              <a:buNone/>
            </a:pPr>
            <a:r>
              <a:rPr lang="en-US" dirty="0" smtClean="0">
                <a:latin typeface="Arial"/>
                <a:cs typeface="Arial"/>
              </a:rPr>
              <a:t>Katherine Larabee, MSIV</a:t>
            </a:r>
          </a:p>
          <a:p>
            <a:pPr algn="ctr">
              <a:buNone/>
            </a:pPr>
            <a:r>
              <a:rPr lang="en-US" dirty="0" smtClean="0">
                <a:latin typeface="Arial"/>
                <a:cs typeface="Arial"/>
                <a:hlinkClick r:id="rId2"/>
              </a:rPr>
              <a:t>klarabee@bu.edu</a:t>
            </a:r>
            <a:r>
              <a:rPr lang="en-US" dirty="0" smtClean="0">
                <a:latin typeface="Arial"/>
                <a:cs typeface="Arial"/>
              </a:rPr>
              <a:t>, pager 0742</a:t>
            </a:r>
          </a:p>
          <a:p>
            <a:pPr algn="ctr">
              <a:buNone/>
            </a:pPr>
            <a:endParaRPr lang="en-US" dirty="0" smtClean="0">
              <a:latin typeface="Arial"/>
              <a:cs typeface="Arial"/>
            </a:endParaRPr>
          </a:p>
          <a:p>
            <a:pPr algn="ctr">
              <a:buNone/>
            </a:pPr>
            <a:r>
              <a:rPr lang="en-US" dirty="0" err="1" smtClean="0">
                <a:latin typeface="Arial"/>
                <a:cs typeface="Arial"/>
              </a:rPr>
              <a:t>Shoumita</a:t>
            </a:r>
            <a:r>
              <a:rPr lang="en-US" dirty="0" smtClean="0">
                <a:latin typeface="Arial"/>
                <a:cs typeface="Arial"/>
              </a:rPr>
              <a:t> </a:t>
            </a:r>
            <a:r>
              <a:rPr lang="en-US" dirty="0" err="1" smtClean="0">
                <a:latin typeface="Arial"/>
                <a:cs typeface="Arial"/>
              </a:rPr>
              <a:t>Dasgupta</a:t>
            </a:r>
            <a:r>
              <a:rPr lang="en-US" dirty="0" smtClean="0">
                <a:latin typeface="Arial"/>
                <a:cs typeface="Arial"/>
              </a:rPr>
              <a:t>, PhD</a:t>
            </a:r>
          </a:p>
          <a:p>
            <a:pPr algn="ctr">
              <a:buNone/>
            </a:pPr>
            <a:r>
              <a:rPr lang="en-US" dirty="0" smtClean="0">
                <a:latin typeface="Arial"/>
                <a:cs typeface="Arial"/>
                <a:hlinkClick r:id="rId3"/>
              </a:rPr>
              <a:t>dasgupta@bu.edu</a:t>
            </a:r>
            <a:endParaRPr lang="en-US" dirty="0">
              <a:latin typeface="Arial"/>
              <a:cs typeface="Aria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92"/>
            <a:ext cx="8229600" cy="1143000"/>
          </a:xfrm>
        </p:spPr>
        <p:txBody>
          <a:bodyPr/>
          <a:lstStyle/>
          <a:p>
            <a:r>
              <a:rPr lang="en-US" dirty="0" smtClean="0">
                <a:latin typeface="Arial"/>
                <a:cs typeface="Arial"/>
              </a:rPr>
              <a:t>Learning Objectives</a:t>
            </a:r>
            <a:endParaRPr lang="en-US" dirty="0">
              <a:latin typeface="Arial"/>
              <a:cs typeface="Arial"/>
            </a:endParaRPr>
          </a:p>
        </p:txBody>
      </p:sp>
      <p:sp>
        <p:nvSpPr>
          <p:cNvPr id="3" name="Content Placeholder 2"/>
          <p:cNvSpPr>
            <a:spLocks noGrp="1"/>
          </p:cNvSpPr>
          <p:nvPr>
            <p:ph idx="1"/>
          </p:nvPr>
        </p:nvSpPr>
        <p:spPr>
          <a:xfrm>
            <a:off x="457200" y="1107838"/>
            <a:ext cx="8229600" cy="5858592"/>
          </a:xfrm>
        </p:spPr>
        <p:txBody>
          <a:bodyPr>
            <a:normAutofit fontScale="70000" lnSpcReduction="20000"/>
          </a:bodyPr>
          <a:lstStyle/>
          <a:p>
            <a:pPr>
              <a:buNone/>
            </a:pPr>
            <a:r>
              <a:rPr lang="en-US" dirty="0" smtClean="0">
                <a:latin typeface="Arial"/>
                <a:cs typeface="Arial"/>
              </a:rPr>
              <a:t>	By the end of this session, students should be able to…</a:t>
            </a:r>
          </a:p>
          <a:p>
            <a:pPr>
              <a:buNone/>
            </a:pPr>
            <a:endParaRPr lang="en-US" dirty="0" smtClean="0">
              <a:latin typeface="Arial"/>
              <a:cs typeface="Arial"/>
            </a:endParaRPr>
          </a:p>
          <a:p>
            <a:pPr marL="514350" indent="-514350">
              <a:buAutoNum type="arabicPeriod"/>
            </a:pPr>
            <a:r>
              <a:rPr lang="en-US" dirty="0" smtClean="0">
                <a:latin typeface="Arial"/>
                <a:cs typeface="Arial"/>
              </a:rPr>
              <a:t>Illustrate how historical human migration patterns have contributed to genetic variation observed in modern populations.</a:t>
            </a:r>
          </a:p>
          <a:p>
            <a:pPr marL="514350" indent="-514350">
              <a:buAutoNum type="arabicPeriod"/>
            </a:pPr>
            <a:r>
              <a:rPr lang="en-US" dirty="0" smtClean="0">
                <a:latin typeface="Arial"/>
                <a:cs typeface="Arial"/>
              </a:rPr>
              <a:t>Differentiate between population subgroups defined by racial categories or geographic ancestry in terms of genetic variation.</a:t>
            </a:r>
          </a:p>
          <a:p>
            <a:pPr marL="514350" indent="-514350">
              <a:buAutoNum type="arabicPeriod"/>
            </a:pPr>
            <a:r>
              <a:rPr lang="en-US" dirty="0" smtClean="0">
                <a:latin typeface="Arial"/>
                <a:cs typeface="Arial"/>
              </a:rPr>
              <a:t>Use the principles of population genetics (e.g. founder effect, Hardy-Weinberg equilibrium, selection pressure) to predict frequencies of alleles and genotypes in a given population.</a:t>
            </a:r>
          </a:p>
          <a:p>
            <a:pPr marL="514350" indent="-514350">
              <a:buAutoNum type="arabicPeriod"/>
            </a:pPr>
            <a:r>
              <a:rPr lang="en-US" dirty="0" smtClean="0">
                <a:latin typeface="Arial"/>
                <a:cs typeface="Arial"/>
              </a:rPr>
              <a:t>Evaluate the significance of identifying the presence of disease alleles on the health care system and on individuals acquiring this information directly, in the absence of the guidance of a health care professional.</a:t>
            </a:r>
          </a:p>
          <a:p>
            <a:pPr marL="514350" indent="-514350">
              <a:buAutoNum type="arabicPeriod"/>
            </a:pPr>
            <a:r>
              <a:rPr lang="en-US" dirty="0" smtClean="0">
                <a:latin typeface="Arial"/>
                <a:cs typeface="Arial"/>
              </a:rPr>
              <a:t>Assess the implications of evolving genetic testing technologies on yielding false negative results and the validity of the duty to </a:t>
            </a:r>
            <a:r>
              <a:rPr lang="en-US" dirty="0" err="1" smtClean="0">
                <a:latin typeface="Arial"/>
                <a:cs typeface="Arial"/>
              </a:rPr>
              <a:t>recontact</a:t>
            </a:r>
            <a:r>
              <a:rPr lang="en-US" dirty="0" smtClean="0">
                <a:latin typeface="Arial"/>
                <a:cs typeface="Arial"/>
              </a:rPr>
              <a:t> concept.</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43"/>
            <a:ext cx="8229600" cy="1143000"/>
          </a:xfrm>
        </p:spPr>
        <p:txBody>
          <a:bodyPr/>
          <a:lstStyle/>
          <a:p>
            <a:r>
              <a:rPr lang="en-US" dirty="0" smtClean="0">
                <a:latin typeface="Arial"/>
                <a:cs typeface="Arial"/>
              </a:rPr>
              <a:t>Population Genetics</a:t>
            </a:r>
            <a:endParaRPr lang="en-US" dirty="0">
              <a:latin typeface="Arial"/>
              <a:cs typeface="Arial"/>
            </a:endParaRPr>
          </a:p>
        </p:txBody>
      </p:sp>
      <p:sp>
        <p:nvSpPr>
          <p:cNvPr id="3" name="Content Placeholder 2"/>
          <p:cNvSpPr>
            <a:spLocks noGrp="1"/>
          </p:cNvSpPr>
          <p:nvPr>
            <p:ph idx="1"/>
          </p:nvPr>
        </p:nvSpPr>
        <p:spPr>
          <a:xfrm>
            <a:off x="457200" y="1012008"/>
            <a:ext cx="8229600" cy="2986321"/>
          </a:xfrm>
        </p:spPr>
        <p:txBody>
          <a:bodyPr>
            <a:normAutofit fontScale="92500" lnSpcReduction="10000"/>
          </a:bodyPr>
          <a:lstStyle/>
          <a:p>
            <a:pPr marL="0" indent="0" algn="ctr">
              <a:buNone/>
            </a:pPr>
            <a:r>
              <a:rPr lang="en-US" sz="2400" b="1" dirty="0" smtClean="0">
                <a:latin typeface="Arial"/>
                <a:cs typeface="Arial"/>
              </a:rPr>
              <a:t>Why is Population </a:t>
            </a:r>
          </a:p>
          <a:p>
            <a:pPr marL="0" indent="0" algn="ctr">
              <a:buNone/>
            </a:pPr>
            <a:r>
              <a:rPr lang="en-US" sz="2400" b="1" dirty="0">
                <a:latin typeface="Arial"/>
                <a:cs typeface="Arial"/>
              </a:rPr>
              <a:t>G</a:t>
            </a:r>
            <a:r>
              <a:rPr lang="en-US" sz="2400" b="1" dirty="0" smtClean="0">
                <a:latin typeface="Arial"/>
                <a:cs typeface="Arial"/>
              </a:rPr>
              <a:t>enetics </a:t>
            </a:r>
            <a:r>
              <a:rPr lang="en-US" sz="2400" b="1" dirty="0">
                <a:latin typeface="Arial"/>
                <a:cs typeface="Arial"/>
              </a:rPr>
              <a:t>I</a:t>
            </a:r>
            <a:r>
              <a:rPr lang="en-US" sz="2400" b="1" dirty="0" smtClean="0">
                <a:latin typeface="Arial"/>
                <a:cs typeface="Arial"/>
              </a:rPr>
              <a:t>mportant?</a:t>
            </a:r>
          </a:p>
          <a:p>
            <a:r>
              <a:rPr lang="en-US" sz="2400" dirty="0">
                <a:latin typeface="Arial"/>
                <a:cs typeface="Arial"/>
              </a:rPr>
              <a:t>S</a:t>
            </a:r>
            <a:r>
              <a:rPr lang="en-US" sz="2400" dirty="0" smtClean="0">
                <a:latin typeface="Arial"/>
                <a:cs typeface="Arial"/>
              </a:rPr>
              <a:t>tudy of genetic variation in a population and </a:t>
            </a:r>
            <a:r>
              <a:rPr lang="en-US" sz="2400" b="1" dirty="0" smtClean="0">
                <a:latin typeface="Arial"/>
                <a:cs typeface="Arial"/>
              </a:rPr>
              <a:t>how the frequency of a gene or allele in that population changes</a:t>
            </a:r>
          </a:p>
          <a:p>
            <a:r>
              <a:rPr lang="en-US" sz="2400" b="1" dirty="0">
                <a:latin typeface="Arial"/>
                <a:cs typeface="Arial"/>
              </a:rPr>
              <a:t>F</a:t>
            </a:r>
            <a:r>
              <a:rPr lang="en-US" sz="2400" b="1" dirty="0" smtClean="0">
                <a:latin typeface="Arial"/>
                <a:cs typeface="Arial"/>
              </a:rPr>
              <a:t>orms the basis of genetic counseling</a:t>
            </a:r>
            <a:r>
              <a:rPr lang="en-US" sz="2400" dirty="0" smtClean="0">
                <a:latin typeface="Arial"/>
                <a:cs typeface="Arial"/>
              </a:rPr>
              <a:t> and the </a:t>
            </a:r>
            <a:r>
              <a:rPr lang="en-US" sz="2400" b="1" dirty="0" smtClean="0">
                <a:latin typeface="Arial"/>
                <a:cs typeface="Arial"/>
              </a:rPr>
              <a:t>estimation of risk calculations</a:t>
            </a:r>
          </a:p>
          <a:p>
            <a:r>
              <a:rPr lang="en-US" sz="2400" dirty="0" smtClean="0">
                <a:latin typeface="Arial"/>
                <a:cs typeface="Arial"/>
              </a:rPr>
              <a:t>As of 1/2013, 22,000 known single gene traits defined in humans that lead to genetic diseases (OMIM)</a:t>
            </a:r>
            <a:endParaRPr lang="en-US" sz="2400" dirty="0">
              <a:latin typeface="Arial"/>
              <a:cs typeface="Arial"/>
            </a:endParaRPr>
          </a:p>
        </p:txBody>
      </p:sp>
      <p:pic>
        <p:nvPicPr>
          <p:cNvPr id="4" name="Picture 3"/>
          <p:cNvPicPr>
            <a:picLocks noChangeAspect="1"/>
          </p:cNvPicPr>
          <p:nvPr/>
        </p:nvPicPr>
        <p:blipFill>
          <a:blip r:embed="rId3"/>
          <a:stretch>
            <a:fillRect/>
          </a:stretch>
        </p:blipFill>
        <p:spPr>
          <a:xfrm>
            <a:off x="2376303" y="3998330"/>
            <a:ext cx="4071082" cy="2556849"/>
          </a:xfrm>
          <a:prstGeom prst="rect">
            <a:avLst/>
          </a:prstGeom>
        </p:spPr>
      </p:pic>
      <p:sp>
        <p:nvSpPr>
          <p:cNvPr id="6" name="TextBox 5"/>
          <p:cNvSpPr txBox="1"/>
          <p:nvPr/>
        </p:nvSpPr>
        <p:spPr>
          <a:xfrm>
            <a:off x="0" y="6472415"/>
            <a:ext cx="2224129" cy="307777"/>
          </a:xfrm>
          <a:prstGeom prst="rect">
            <a:avLst/>
          </a:prstGeom>
          <a:noFill/>
        </p:spPr>
        <p:txBody>
          <a:bodyPr wrap="none" rtlCol="0">
            <a:spAutoFit/>
          </a:bodyPr>
          <a:lstStyle/>
          <a:p>
            <a:r>
              <a:rPr lang="en-US" sz="1400" i="1" dirty="0" smtClean="0">
                <a:latin typeface="Arial"/>
                <a:cs typeface="Arial"/>
              </a:rPr>
              <a:t>The </a:t>
            </a:r>
            <a:r>
              <a:rPr lang="en-US" sz="1400" i="1" dirty="0" err="1" smtClean="0">
                <a:latin typeface="Arial"/>
                <a:cs typeface="Arial"/>
              </a:rPr>
              <a:t>Genographic</a:t>
            </a:r>
            <a:r>
              <a:rPr lang="en-US" sz="1400" i="1" dirty="0" smtClean="0">
                <a:latin typeface="Arial"/>
                <a:cs typeface="Arial"/>
              </a:rPr>
              <a:t> Project</a:t>
            </a:r>
            <a:endParaRPr lang="en-US" sz="1400" i="1" dirty="0">
              <a:latin typeface="Arial"/>
              <a:cs typeface="Arial"/>
            </a:endParaRPr>
          </a:p>
        </p:txBody>
      </p:sp>
      <p:sp>
        <p:nvSpPr>
          <p:cNvPr id="7" name="TextBox 6"/>
          <p:cNvSpPr txBox="1"/>
          <p:nvPr/>
        </p:nvSpPr>
        <p:spPr>
          <a:xfrm>
            <a:off x="2857500" y="6457026"/>
            <a:ext cx="6286500" cy="646331"/>
          </a:xfrm>
          <a:prstGeom prst="rect">
            <a:avLst/>
          </a:prstGeom>
          <a:noFill/>
        </p:spPr>
        <p:txBody>
          <a:bodyPr wrap="square" rtlCol="0">
            <a:spAutoFit/>
          </a:bodyPr>
          <a:lstStyle/>
          <a:p>
            <a:r>
              <a:rPr lang="en-US" sz="1200" dirty="0"/>
              <a:t>Image retrieved from </a:t>
            </a:r>
            <a:r>
              <a:rPr lang="en-US" sz="1200" dirty="0" smtClean="0"/>
              <a:t>http://3cpg.cornell.edu/</a:t>
            </a:r>
            <a:r>
              <a:rPr lang="en-US" sz="1200" dirty="0" err="1" smtClean="0"/>
              <a:t>index.cfm</a:t>
            </a:r>
            <a:r>
              <a:rPr lang="en-US" sz="1200" dirty="0" smtClean="0"/>
              <a:t>/page/</a:t>
            </a:r>
            <a:r>
              <a:rPr lang="en-US" sz="1200" dirty="0" err="1" smtClean="0"/>
              <a:t>AncestryProject</a:t>
            </a:r>
            <a:r>
              <a:rPr lang="en-US" sz="1200" smtClean="0"/>
              <a:t>/AncestryEventsSpr2011.html</a:t>
            </a:r>
            <a:r>
              <a:rPr lang="en-US" sz="1200" dirty="0" smtClean="0"/>
              <a:t> on July 25, 2013.</a:t>
            </a:r>
            <a:r>
              <a:rPr lang="en-US" sz="1200" dirty="0"/>
              <a:t> </a:t>
            </a:r>
            <a:r>
              <a:rPr lang="en-US" sz="1200" dirty="0" smtClean="0"/>
              <a:t>Permission </a:t>
            </a:r>
            <a:r>
              <a:rPr lang="en-US" sz="1200" dirty="0"/>
              <a:t>received from </a:t>
            </a:r>
            <a:r>
              <a:rPr lang="en-US" sz="1200" dirty="0" smtClean="0"/>
              <a:t>National Geographic.</a:t>
            </a:r>
            <a:endParaRPr lang="en-US" sz="1200" dirty="0"/>
          </a:p>
          <a:p>
            <a:endParaRPr lang="en-US"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1042"/>
            <a:ext cx="8229600" cy="1143000"/>
          </a:xfrm>
        </p:spPr>
        <p:txBody>
          <a:bodyPr>
            <a:normAutofit/>
          </a:bodyPr>
          <a:lstStyle/>
          <a:p>
            <a:r>
              <a:rPr lang="en-US" sz="3600" dirty="0" smtClean="0">
                <a:latin typeface="Arial"/>
                <a:cs typeface="Arial"/>
              </a:rPr>
              <a:t>Geographic Ancestry</a:t>
            </a:r>
            <a:endParaRPr lang="en-US" sz="3600" dirty="0">
              <a:latin typeface="Arial"/>
              <a:cs typeface="Arial"/>
            </a:endParaRPr>
          </a:p>
        </p:txBody>
      </p:sp>
      <p:sp>
        <p:nvSpPr>
          <p:cNvPr id="3" name="Content Placeholder 2"/>
          <p:cNvSpPr>
            <a:spLocks noGrp="1"/>
          </p:cNvSpPr>
          <p:nvPr>
            <p:ph idx="1"/>
          </p:nvPr>
        </p:nvSpPr>
        <p:spPr>
          <a:xfrm>
            <a:off x="232327" y="794721"/>
            <a:ext cx="8720003" cy="3170606"/>
          </a:xfrm>
        </p:spPr>
        <p:txBody>
          <a:bodyPr>
            <a:noAutofit/>
          </a:bodyPr>
          <a:lstStyle/>
          <a:p>
            <a:r>
              <a:rPr lang="en-US" sz="2300" dirty="0" smtClean="0">
                <a:latin typeface="Arial"/>
                <a:cs typeface="Arial"/>
              </a:rPr>
              <a:t>Genetic research has recently focused on the migration of ancestral human populations into different geographic areas</a:t>
            </a:r>
          </a:p>
          <a:p>
            <a:r>
              <a:rPr lang="en-US" sz="2300" dirty="0">
                <a:latin typeface="Arial"/>
                <a:cs typeface="Arial"/>
              </a:rPr>
              <a:t>U</a:t>
            </a:r>
            <a:r>
              <a:rPr lang="en-US" sz="2300" dirty="0" smtClean="0">
                <a:latin typeface="Arial"/>
                <a:cs typeface="Arial"/>
              </a:rPr>
              <a:t>sing genome wide association studies, it is possible to determine the geographic ancestry of a person, the degree of ancestry from different regions, and </a:t>
            </a:r>
            <a:r>
              <a:rPr lang="en-US" sz="2300" dirty="0" err="1" smtClean="0">
                <a:latin typeface="Arial"/>
                <a:cs typeface="Arial"/>
              </a:rPr>
              <a:t>migrational</a:t>
            </a:r>
            <a:r>
              <a:rPr lang="en-US" sz="2300" dirty="0" smtClean="0">
                <a:latin typeface="Arial"/>
                <a:cs typeface="Arial"/>
              </a:rPr>
              <a:t> history</a:t>
            </a:r>
          </a:p>
          <a:p>
            <a:r>
              <a:rPr lang="en-US" sz="2300" dirty="0">
                <a:latin typeface="Arial"/>
                <a:cs typeface="Arial"/>
              </a:rPr>
              <a:t>D</a:t>
            </a:r>
            <a:r>
              <a:rPr lang="en-US" sz="2300" dirty="0" smtClean="0">
                <a:latin typeface="Arial"/>
                <a:cs typeface="Arial"/>
              </a:rPr>
              <a:t>ue to group endogamy (marrying within a specific group), allele frequencies cluster around specific regions or ancestries.</a:t>
            </a:r>
          </a:p>
          <a:p>
            <a:pPr>
              <a:buFontTx/>
              <a:buChar char="-"/>
            </a:pPr>
            <a:endParaRPr lang="en-US" sz="2300" dirty="0">
              <a:latin typeface="Arial"/>
              <a:cs typeface="Arial"/>
            </a:endParaRPr>
          </a:p>
        </p:txBody>
      </p:sp>
      <p:pic>
        <p:nvPicPr>
          <p:cNvPr id="7" name="Picture 219" descr="nature08365-f1"/>
          <p:cNvPicPr>
            <a:picLocks noChangeAspect="1" noChangeArrowheads="1"/>
          </p:cNvPicPr>
          <p:nvPr/>
        </p:nvPicPr>
        <p:blipFill>
          <a:blip r:embed="rId2"/>
          <a:srcRect/>
          <a:stretch>
            <a:fillRect/>
          </a:stretch>
        </p:blipFill>
        <p:spPr bwMode="auto">
          <a:xfrm>
            <a:off x="240368" y="3748467"/>
            <a:ext cx="2561528" cy="2748228"/>
          </a:xfrm>
          <a:prstGeom prst="rect">
            <a:avLst/>
          </a:prstGeom>
          <a:noFill/>
        </p:spPr>
      </p:pic>
      <p:sp>
        <p:nvSpPr>
          <p:cNvPr id="8" name="Text Box 4"/>
          <p:cNvSpPr txBox="1">
            <a:spLocks noChangeArrowheads="1"/>
          </p:cNvSpPr>
          <p:nvPr/>
        </p:nvSpPr>
        <p:spPr bwMode="auto">
          <a:xfrm>
            <a:off x="5163680" y="6699722"/>
            <a:ext cx="4067379" cy="158278"/>
          </a:xfrm>
          <a:prstGeom prst="rect">
            <a:avLst/>
          </a:prstGeom>
          <a:noFill/>
          <a:ln w="9525">
            <a:noFill/>
            <a:miter lim="800000"/>
            <a:headEnd/>
            <a:tailEnd/>
          </a:ln>
        </p:spPr>
        <p:txBody>
          <a:bodyPr wrap="square" lIns="0" tIns="0" rIns="0" bIns="0">
            <a:prstTxWarp prst="textNoShape">
              <a:avLst/>
            </a:prstTxWarp>
            <a:spAutoFit/>
          </a:bodyPr>
          <a:lstStyle/>
          <a:p>
            <a:pPr defTabSz="828675">
              <a:tabLst>
                <a:tab pos="657225" algn="l"/>
                <a:tab pos="1312863" algn="l"/>
                <a:tab pos="1970088" algn="l"/>
                <a:tab pos="2627313" algn="l"/>
                <a:tab pos="3282950" algn="l"/>
                <a:tab pos="3940175" algn="l"/>
                <a:tab pos="4595813" algn="l"/>
                <a:tab pos="5253038" algn="l"/>
                <a:tab pos="5910263" algn="l"/>
              </a:tabLst>
            </a:pPr>
            <a:r>
              <a:rPr lang="en-GB" sz="1000" dirty="0">
                <a:latin typeface="Arial"/>
                <a:cs typeface="Arial"/>
              </a:rPr>
              <a:t>D Reich </a:t>
            </a:r>
            <a:r>
              <a:rPr lang="en-GB" sz="1000" i="1" dirty="0">
                <a:latin typeface="Arial"/>
                <a:cs typeface="Arial"/>
              </a:rPr>
              <a:t>et al.</a:t>
            </a:r>
            <a:r>
              <a:rPr lang="en-GB" sz="1000" dirty="0">
                <a:latin typeface="Arial"/>
                <a:cs typeface="Arial"/>
              </a:rPr>
              <a:t> </a:t>
            </a:r>
            <a:r>
              <a:rPr lang="en-GB" sz="1000" i="1" dirty="0">
                <a:latin typeface="Arial"/>
                <a:cs typeface="Arial"/>
              </a:rPr>
              <a:t>Nature</a:t>
            </a:r>
            <a:r>
              <a:rPr lang="en-GB" sz="1000" dirty="0">
                <a:latin typeface="Arial"/>
                <a:cs typeface="Arial"/>
              </a:rPr>
              <a:t> </a:t>
            </a:r>
            <a:r>
              <a:rPr lang="en-GB" sz="1000" b="1" dirty="0">
                <a:latin typeface="Arial"/>
                <a:cs typeface="Arial"/>
              </a:rPr>
              <a:t>461</a:t>
            </a:r>
            <a:r>
              <a:rPr lang="en-GB" sz="1000" dirty="0">
                <a:latin typeface="Arial"/>
                <a:cs typeface="Arial"/>
              </a:rPr>
              <a:t>, </a:t>
            </a:r>
            <a:r>
              <a:rPr lang="en-GB" altLang="zh-CN" sz="1000" dirty="0">
                <a:latin typeface="Arial"/>
                <a:ea typeface="宋体" pitchFamily="34" charset="-122"/>
                <a:cs typeface="Arial"/>
              </a:rPr>
              <a:t>489</a:t>
            </a:r>
            <a:r>
              <a:rPr lang="en-GB" sz="1000" dirty="0">
                <a:latin typeface="Arial"/>
                <a:cs typeface="Arial"/>
              </a:rPr>
              <a:t>-</a:t>
            </a:r>
            <a:r>
              <a:rPr lang="en-GB" altLang="zh-CN" sz="1000" dirty="0">
                <a:latin typeface="Arial"/>
                <a:ea typeface="宋体" pitchFamily="34" charset="-122"/>
                <a:cs typeface="Arial"/>
              </a:rPr>
              <a:t>494</a:t>
            </a:r>
            <a:r>
              <a:rPr lang="en-GB" sz="1000" dirty="0">
                <a:latin typeface="Arial"/>
                <a:cs typeface="Arial"/>
              </a:rPr>
              <a:t> (2009) doi:10.1038/nature08</a:t>
            </a:r>
            <a:r>
              <a:rPr lang="en-GB" altLang="zh-CN" sz="1000" dirty="0">
                <a:latin typeface="Arial"/>
                <a:ea typeface="宋体" pitchFamily="34" charset="-122"/>
                <a:cs typeface="Arial"/>
              </a:rPr>
              <a:t>365</a:t>
            </a:r>
            <a:endParaRPr lang="en-GB" sz="1000" dirty="0">
              <a:latin typeface="Arial"/>
              <a:ea typeface="宋体" pitchFamily="34" charset="-122"/>
              <a:cs typeface="Arial"/>
            </a:endParaRPr>
          </a:p>
        </p:txBody>
      </p:sp>
      <p:pic>
        <p:nvPicPr>
          <p:cNvPr id="9" name="Picture 8"/>
          <p:cNvPicPr>
            <a:picLocks noChangeAspect="1"/>
          </p:cNvPicPr>
          <p:nvPr/>
        </p:nvPicPr>
        <p:blipFill>
          <a:blip r:embed="rId3"/>
          <a:stretch>
            <a:fillRect/>
          </a:stretch>
        </p:blipFill>
        <p:spPr>
          <a:xfrm>
            <a:off x="6079768" y="3785478"/>
            <a:ext cx="2839352" cy="2697384"/>
          </a:xfrm>
          <a:prstGeom prst="rect">
            <a:avLst/>
          </a:prstGeom>
        </p:spPr>
      </p:pic>
      <p:sp>
        <p:nvSpPr>
          <p:cNvPr id="10" name="TextBox 9"/>
          <p:cNvSpPr txBox="1"/>
          <p:nvPr/>
        </p:nvSpPr>
        <p:spPr>
          <a:xfrm>
            <a:off x="2801896" y="3677048"/>
            <a:ext cx="3277872" cy="3108544"/>
          </a:xfrm>
          <a:prstGeom prst="rect">
            <a:avLst/>
          </a:prstGeom>
          <a:noFill/>
        </p:spPr>
        <p:txBody>
          <a:bodyPr wrap="square" rtlCol="0">
            <a:spAutoFit/>
          </a:bodyPr>
          <a:lstStyle/>
          <a:p>
            <a:r>
              <a:rPr lang="en-US" sz="1400" dirty="0" smtClean="0">
                <a:latin typeface="Arial"/>
                <a:cs typeface="Arial"/>
              </a:rPr>
              <a:t>Reich et al in </a:t>
            </a:r>
            <a:r>
              <a:rPr lang="en-US" sz="1400" i="1" dirty="0" smtClean="0">
                <a:latin typeface="Arial"/>
                <a:cs typeface="Arial"/>
              </a:rPr>
              <a:t>Nature</a:t>
            </a:r>
            <a:r>
              <a:rPr lang="en-US" sz="1400" dirty="0" smtClean="0">
                <a:latin typeface="Arial"/>
                <a:cs typeface="Arial"/>
              </a:rPr>
              <a:t> examined genomes of 125 individuals from 25 social, language, and geographic groups in India. They found:</a:t>
            </a:r>
          </a:p>
          <a:p>
            <a:endParaRPr lang="en-US" sz="1400" i="1" dirty="0" smtClean="0">
              <a:latin typeface="Arial"/>
              <a:cs typeface="Arial"/>
            </a:endParaRPr>
          </a:p>
          <a:p>
            <a:pPr marL="285750" indent="-285750">
              <a:buFont typeface="Arial"/>
              <a:buChar char="•"/>
            </a:pPr>
            <a:r>
              <a:rPr lang="en-US" sz="1400" dirty="0" smtClean="0">
                <a:latin typeface="Arial"/>
                <a:cs typeface="Arial"/>
              </a:rPr>
              <a:t>Indian populations bear the genetic imprint of European, Asian, and even African genomes</a:t>
            </a:r>
          </a:p>
          <a:p>
            <a:pPr marL="285750" indent="-285750">
              <a:buFont typeface="Arial"/>
              <a:buChar char="•"/>
            </a:pPr>
            <a:r>
              <a:rPr lang="en-US" sz="1400" i="1" dirty="0" smtClean="0">
                <a:latin typeface="Arial"/>
                <a:cs typeface="Arial"/>
              </a:rPr>
              <a:t> </a:t>
            </a:r>
            <a:r>
              <a:rPr lang="en-US" sz="1400" dirty="0" smtClean="0">
                <a:latin typeface="Arial"/>
                <a:cs typeface="Arial"/>
              </a:rPr>
              <a:t>Genetic diversity in India is 3x more than in Europe</a:t>
            </a:r>
          </a:p>
          <a:p>
            <a:pPr marL="285750" indent="-285750">
              <a:buFont typeface="Arial"/>
              <a:buChar char="•"/>
            </a:pPr>
            <a:r>
              <a:rPr lang="en-US" sz="1400" dirty="0" smtClean="0">
                <a:latin typeface="Arial"/>
                <a:cs typeface="Arial"/>
              </a:rPr>
              <a:t>Most Indian populations have a 39-71% mixture of variation from ancestral North India and ancestral South India </a:t>
            </a:r>
            <a:endParaRPr lang="en-US" sz="140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0912"/>
            <a:ext cx="8229600" cy="1143000"/>
          </a:xfrm>
        </p:spPr>
        <p:txBody>
          <a:bodyPr/>
          <a:lstStyle/>
          <a:p>
            <a:r>
              <a:rPr lang="en-US" dirty="0" smtClean="0">
                <a:latin typeface="Arial"/>
                <a:cs typeface="Arial"/>
              </a:rPr>
              <a:t>The Founder Effect</a:t>
            </a:r>
            <a:endParaRPr lang="en-US" dirty="0">
              <a:latin typeface="Arial"/>
              <a:cs typeface="Arial"/>
            </a:endParaRPr>
          </a:p>
        </p:txBody>
      </p:sp>
      <p:sp>
        <p:nvSpPr>
          <p:cNvPr id="3" name="Content Placeholder 2"/>
          <p:cNvSpPr>
            <a:spLocks noGrp="1"/>
          </p:cNvSpPr>
          <p:nvPr>
            <p:ph idx="1"/>
          </p:nvPr>
        </p:nvSpPr>
        <p:spPr>
          <a:xfrm>
            <a:off x="457200" y="828275"/>
            <a:ext cx="8229600" cy="4525963"/>
          </a:xfrm>
        </p:spPr>
        <p:txBody>
          <a:bodyPr>
            <a:normAutofit/>
          </a:bodyPr>
          <a:lstStyle/>
          <a:p>
            <a:pPr>
              <a:buNone/>
            </a:pPr>
            <a:r>
              <a:rPr lang="en-US" sz="2400" i="1" dirty="0" smtClean="0">
                <a:latin typeface="Arial"/>
                <a:cs typeface="Arial"/>
              </a:rPr>
              <a:t>	When a small subpopulation breaks off from a larger population, gene frequencies might change. If one of the “founders” of this new population is a carrier of a rare allele, then that allele will have a far higher frequency than it had in the larger group. </a:t>
            </a:r>
          </a:p>
          <a:p>
            <a:pPr>
              <a:buNone/>
            </a:pPr>
            <a:endParaRPr lang="en-US" sz="800" i="1" dirty="0" smtClean="0">
              <a:latin typeface="Arial"/>
              <a:cs typeface="Arial"/>
            </a:endParaRPr>
          </a:p>
          <a:p>
            <a:r>
              <a:rPr lang="en-US" sz="2400" dirty="0" smtClean="0">
                <a:latin typeface="Arial"/>
                <a:cs typeface="Arial"/>
              </a:rPr>
              <a:t>Lac St. Jean, Quebec and type I </a:t>
            </a:r>
            <a:r>
              <a:rPr lang="en-US" sz="2400" dirty="0" err="1" smtClean="0">
                <a:latin typeface="Arial"/>
                <a:cs typeface="Arial"/>
              </a:rPr>
              <a:t>tyrosinemia</a:t>
            </a:r>
            <a:endParaRPr lang="en-US" sz="2400" dirty="0" smtClean="0">
              <a:latin typeface="Arial"/>
              <a:cs typeface="Arial"/>
            </a:endParaRPr>
          </a:p>
          <a:p>
            <a:r>
              <a:rPr lang="en-US" sz="2400" dirty="0" smtClean="0">
                <a:latin typeface="Arial"/>
                <a:cs typeface="Arial"/>
              </a:rPr>
              <a:t>Martha’s Vineyard and hereditary deafness</a:t>
            </a:r>
          </a:p>
          <a:p>
            <a:endParaRPr lang="en-US" sz="2400" dirty="0" smtClean="0"/>
          </a:p>
          <a:p>
            <a:endParaRPr lang="en-US" sz="2400" dirty="0"/>
          </a:p>
        </p:txBody>
      </p:sp>
      <p:pic>
        <p:nvPicPr>
          <p:cNvPr id="5" name="Picture 4"/>
          <p:cNvPicPr>
            <a:picLocks noChangeAspect="1"/>
          </p:cNvPicPr>
          <p:nvPr/>
        </p:nvPicPr>
        <p:blipFill>
          <a:blip r:embed="rId3"/>
          <a:stretch>
            <a:fillRect/>
          </a:stretch>
        </p:blipFill>
        <p:spPr>
          <a:xfrm>
            <a:off x="6336000" y="3813518"/>
            <a:ext cx="2057949" cy="3017520"/>
          </a:xfrm>
          <a:prstGeom prst="rect">
            <a:avLst/>
          </a:prstGeom>
        </p:spPr>
      </p:pic>
      <p:pic>
        <p:nvPicPr>
          <p:cNvPr id="7" name="Picture 6"/>
          <p:cNvPicPr>
            <a:picLocks noChangeAspect="1"/>
          </p:cNvPicPr>
          <p:nvPr/>
        </p:nvPicPr>
        <p:blipFill>
          <a:blip r:embed="rId4"/>
          <a:stretch>
            <a:fillRect/>
          </a:stretch>
        </p:blipFill>
        <p:spPr>
          <a:xfrm>
            <a:off x="659412" y="3813518"/>
            <a:ext cx="3476869" cy="30166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3252"/>
            <a:ext cx="8229600" cy="1143000"/>
          </a:xfrm>
        </p:spPr>
        <p:txBody>
          <a:bodyPr>
            <a:normAutofit/>
          </a:bodyPr>
          <a:lstStyle/>
          <a:p>
            <a:r>
              <a:rPr lang="en-US" sz="4000" dirty="0" smtClean="0">
                <a:latin typeface="Arial"/>
                <a:cs typeface="Arial"/>
              </a:rPr>
              <a:t>CCR5: a protein cytokine receptor</a:t>
            </a:r>
            <a:endParaRPr lang="en-US" sz="4000" dirty="0">
              <a:latin typeface="Arial"/>
              <a:cs typeface="Arial"/>
            </a:endParaRPr>
          </a:p>
        </p:txBody>
      </p:sp>
      <p:sp>
        <p:nvSpPr>
          <p:cNvPr id="3" name="Content Placeholder 2"/>
          <p:cNvSpPr>
            <a:spLocks noGrp="1"/>
          </p:cNvSpPr>
          <p:nvPr>
            <p:ph idx="1"/>
          </p:nvPr>
        </p:nvSpPr>
        <p:spPr>
          <a:xfrm>
            <a:off x="0" y="902298"/>
            <a:ext cx="5191161" cy="5955702"/>
          </a:xfrm>
        </p:spPr>
        <p:txBody>
          <a:bodyPr>
            <a:noAutofit/>
          </a:bodyPr>
          <a:lstStyle/>
          <a:p>
            <a:r>
              <a:rPr lang="en-US" sz="2100" b="1" dirty="0" smtClean="0">
                <a:latin typeface="Arial"/>
                <a:cs typeface="Arial"/>
              </a:rPr>
              <a:t>CCR5</a:t>
            </a:r>
            <a:r>
              <a:rPr lang="en-US" sz="2100" dirty="0" smtClean="0">
                <a:latin typeface="Arial"/>
                <a:cs typeface="Arial"/>
              </a:rPr>
              <a:t> (</a:t>
            </a:r>
            <a:r>
              <a:rPr lang="en-US" sz="2100" dirty="0" err="1" smtClean="0">
                <a:latin typeface="Arial"/>
                <a:cs typeface="Arial"/>
              </a:rPr>
              <a:t>c-c</a:t>
            </a:r>
            <a:r>
              <a:rPr lang="en-US" sz="2100" dirty="0" smtClean="0">
                <a:latin typeface="Arial"/>
                <a:cs typeface="Arial"/>
              </a:rPr>
              <a:t> </a:t>
            </a:r>
            <a:r>
              <a:rPr lang="en-US" sz="2100" dirty="0" err="1" smtClean="0">
                <a:latin typeface="Arial"/>
                <a:cs typeface="Arial"/>
              </a:rPr>
              <a:t>chemokine</a:t>
            </a:r>
            <a:r>
              <a:rPr lang="en-US" sz="2100" dirty="0" smtClean="0">
                <a:latin typeface="Arial"/>
                <a:cs typeface="Arial"/>
              </a:rPr>
              <a:t> receptor 5) is a protein receptor for cytokines (immune system attractant molecules) on the surface of many immune cells, including T cells, immature </a:t>
            </a:r>
            <a:r>
              <a:rPr lang="en-US" sz="2100" dirty="0" err="1" smtClean="0">
                <a:latin typeface="Arial"/>
                <a:cs typeface="Arial"/>
              </a:rPr>
              <a:t>dendritic</a:t>
            </a:r>
            <a:r>
              <a:rPr lang="en-US" sz="2100" dirty="0" smtClean="0">
                <a:latin typeface="Arial"/>
                <a:cs typeface="Arial"/>
              </a:rPr>
              <a:t> cells and mature macrophages. </a:t>
            </a:r>
          </a:p>
          <a:p>
            <a:endParaRPr lang="en-US" sz="1200" dirty="0" smtClean="0">
              <a:latin typeface="Arial"/>
              <a:cs typeface="Arial"/>
            </a:endParaRPr>
          </a:p>
          <a:p>
            <a:r>
              <a:rPr lang="en-US" sz="2100" dirty="0" smtClean="0">
                <a:latin typeface="Arial"/>
                <a:cs typeface="Arial"/>
              </a:rPr>
              <a:t>A number of inflammatory CC-</a:t>
            </a:r>
            <a:r>
              <a:rPr lang="en-US" sz="2100" dirty="0" err="1" smtClean="0">
                <a:latin typeface="Arial"/>
                <a:cs typeface="Arial"/>
              </a:rPr>
              <a:t>chemokines</a:t>
            </a:r>
            <a:r>
              <a:rPr lang="en-US" sz="2100" dirty="0" smtClean="0">
                <a:latin typeface="Arial"/>
                <a:cs typeface="Arial"/>
              </a:rPr>
              <a:t>, including MIP-1 alpha, MIP-1 beta, RANTES, MCP-2, and HCC-1 act as CCR5 agonists, while MCP-3 is a natural antagonist of the receptor.</a:t>
            </a:r>
          </a:p>
          <a:p>
            <a:endParaRPr lang="en-US" sz="1200" dirty="0" smtClean="0">
              <a:latin typeface="Arial"/>
              <a:cs typeface="Arial"/>
            </a:endParaRPr>
          </a:p>
          <a:p>
            <a:r>
              <a:rPr lang="en-US" sz="2100" dirty="0" smtClean="0">
                <a:latin typeface="Arial"/>
                <a:cs typeface="Arial"/>
              </a:rPr>
              <a:t>The </a:t>
            </a:r>
            <a:r>
              <a:rPr lang="en-US" sz="2100" b="1" i="1" dirty="0" smtClean="0">
                <a:latin typeface="Arial"/>
                <a:cs typeface="Arial"/>
              </a:rPr>
              <a:t>CCR5</a:t>
            </a:r>
            <a:r>
              <a:rPr lang="en-US" sz="2100" b="1" dirty="0" smtClean="0">
                <a:latin typeface="Arial"/>
                <a:cs typeface="Arial"/>
              </a:rPr>
              <a:t> gene </a:t>
            </a:r>
            <a:r>
              <a:rPr lang="en-US" sz="2100" dirty="0" smtClean="0">
                <a:latin typeface="Arial"/>
                <a:cs typeface="Arial"/>
              </a:rPr>
              <a:t>is located on the </a:t>
            </a:r>
            <a:r>
              <a:rPr lang="en-US" sz="2100" dirty="0" err="1" smtClean="0">
                <a:latin typeface="Arial"/>
                <a:cs typeface="Arial"/>
              </a:rPr>
              <a:t>p</a:t>
            </a:r>
            <a:r>
              <a:rPr lang="en-US" sz="2100" dirty="0" smtClean="0">
                <a:latin typeface="Arial"/>
                <a:cs typeface="Arial"/>
              </a:rPr>
              <a:t> arm at position 21 on chromosome 3. </a:t>
            </a:r>
            <a:endParaRPr lang="en-US" sz="2100" dirty="0">
              <a:latin typeface="Arial"/>
              <a:cs typeface="Arial"/>
            </a:endParaRPr>
          </a:p>
        </p:txBody>
      </p:sp>
      <p:pic>
        <p:nvPicPr>
          <p:cNvPr id="5" name="Picture 4"/>
          <p:cNvPicPr>
            <a:picLocks noChangeAspect="1"/>
          </p:cNvPicPr>
          <p:nvPr/>
        </p:nvPicPr>
        <p:blipFill>
          <a:blip r:embed="rId3"/>
          <a:stretch>
            <a:fillRect/>
          </a:stretch>
        </p:blipFill>
        <p:spPr>
          <a:xfrm>
            <a:off x="5191161" y="1491270"/>
            <a:ext cx="3952838" cy="4326534"/>
          </a:xfrm>
          <a:prstGeom prst="rect">
            <a:avLst/>
          </a:prstGeom>
        </p:spPr>
      </p:pic>
      <p:sp>
        <p:nvSpPr>
          <p:cNvPr id="6" name="TextBox 5"/>
          <p:cNvSpPr txBox="1"/>
          <p:nvPr/>
        </p:nvSpPr>
        <p:spPr>
          <a:xfrm>
            <a:off x="5280031" y="6211669"/>
            <a:ext cx="3943344" cy="646331"/>
          </a:xfrm>
          <a:prstGeom prst="rect">
            <a:avLst/>
          </a:prstGeom>
          <a:noFill/>
        </p:spPr>
        <p:txBody>
          <a:bodyPr wrap="none" rtlCol="0">
            <a:spAutoFit/>
          </a:bodyPr>
          <a:lstStyle/>
          <a:p>
            <a:r>
              <a:rPr lang="en-US" dirty="0" smtClean="0"/>
              <a:t/>
            </a:r>
            <a:br>
              <a:rPr lang="en-US" dirty="0" smtClean="0"/>
            </a:br>
            <a:r>
              <a:rPr lang="en-US" i="1" dirty="0" smtClean="0"/>
              <a:t>Nature Immunology</a:t>
            </a:r>
            <a:r>
              <a:rPr lang="en-US" dirty="0" smtClean="0"/>
              <a:t>  </a:t>
            </a:r>
            <a:r>
              <a:rPr lang="en-US" b="1" dirty="0" smtClean="0"/>
              <a:t>6</a:t>
            </a:r>
            <a:r>
              <a:rPr lang="en-US" dirty="0" smtClean="0"/>
              <a:t>, 427 - 428 (2005)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127"/>
            <a:ext cx="8229600" cy="1143000"/>
          </a:xfrm>
        </p:spPr>
        <p:txBody>
          <a:bodyPr>
            <a:noAutofit/>
          </a:bodyPr>
          <a:lstStyle/>
          <a:p>
            <a:r>
              <a:rPr lang="en-US" sz="3800" dirty="0" smtClean="0">
                <a:latin typeface="Arial"/>
                <a:cs typeface="Arial"/>
              </a:rPr>
              <a:t>CCR5 plays a major role in HIV pathogenesis</a:t>
            </a:r>
            <a:endParaRPr lang="en-US" sz="3800" dirty="0">
              <a:latin typeface="Arial"/>
              <a:cs typeface="Arial"/>
            </a:endParaRPr>
          </a:p>
        </p:txBody>
      </p:sp>
      <p:sp>
        <p:nvSpPr>
          <p:cNvPr id="3" name="Content Placeholder 2"/>
          <p:cNvSpPr>
            <a:spLocks noGrp="1"/>
          </p:cNvSpPr>
          <p:nvPr>
            <p:ph idx="1"/>
          </p:nvPr>
        </p:nvSpPr>
        <p:spPr>
          <a:xfrm>
            <a:off x="-37938" y="2430395"/>
            <a:ext cx="8949618" cy="2409074"/>
          </a:xfrm>
        </p:spPr>
        <p:txBody>
          <a:bodyPr>
            <a:noAutofit/>
          </a:bodyPr>
          <a:lstStyle/>
          <a:p>
            <a:pPr marL="514350" indent="-514350" algn="ctr">
              <a:buNone/>
            </a:pPr>
            <a:r>
              <a:rPr lang="en-US" b="1" dirty="0" smtClean="0">
                <a:latin typeface="Arial"/>
                <a:cs typeface="Arial"/>
              </a:rPr>
              <a:t>	CCR5 and CD4 </a:t>
            </a:r>
            <a:r>
              <a:rPr lang="en-US" dirty="0" smtClean="0">
                <a:latin typeface="Arial"/>
                <a:cs typeface="Arial"/>
              </a:rPr>
              <a:t>are binding proteins for the macrophage tropic lines of HIV 1 and HIV 2 viral particles gp41 and gp120 to mediate attachment to the T cell and subsequently infect.</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218"/>
            <a:ext cx="8229600" cy="1143000"/>
          </a:xfrm>
        </p:spPr>
        <p:txBody>
          <a:bodyPr>
            <a:normAutofit/>
          </a:bodyPr>
          <a:lstStyle/>
          <a:p>
            <a:pPr lvl="0"/>
            <a:r>
              <a:rPr lang="en-US" sz="3800" dirty="0" smtClean="0">
                <a:latin typeface="Arial"/>
                <a:cs typeface="Arial"/>
                <a:sym typeface="Symbol"/>
              </a:rPr>
              <a:t></a:t>
            </a:r>
            <a:r>
              <a:rPr lang="en-US" sz="3800" i="1" dirty="0" smtClean="0">
                <a:latin typeface="Arial"/>
                <a:cs typeface="Arial"/>
              </a:rPr>
              <a:t>CCR5 </a:t>
            </a:r>
            <a:r>
              <a:rPr lang="en-US" sz="3800" dirty="0" smtClean="0">
                <a:latin typeface="Arial"/>
                <a:cs typeface="Arial"/>
              </a:rPr>
              <a:t>and HIV resistance</a:t>
            </a:r>
            <a:endParaRPr lang="en-US" sz="3800" dirty="0">
              <a:latin typeface="Arial"/>
              <a:cs typeface="Arial"/>
            </a:endParaRPr>
          </a:p>
        </p:txBody>
      </p:sp>
      <p:sp>
        <p:nvSpPr>
          <p:cNvPr id="3" name="Content Placeholder 2"/>
          <p:cNvSpPr>
            <a:spLocks noGrp="1"/>
          </p:cNvSpPr>
          <p:nvPr>
            <p:ph idx="1"/>
          </p:nvPr>
        </p:nvSpPr>
        <p:spPr>
          <a:xfrm>
            <a:off x="0" y="1390048"/>
            <a:ext cx="9144000" cy="3981373"/>
          </a:xfrm>
        </p:spPr>
        <p:txBody>
          <a:bodyPr>
            <a:normAutofit fontScale="77500" lnSpcReduction="20000"/>
          </a:bodyPr>
          <a:lstStyle/>
          <a:p>
            <a:pPr algn="ctr">
              <a:buNone/>
            </a:pPr>
            <a:r>
              <a:rPr lang="en-US" i="1" dirty="0" smtClean="0">
                <a:latin typeface="Arial"/>
                <a:cs typeface="Arial"/>
                <a:sym typeface="Symbol"/>
              </a:rPr>
              <a:t></a:t>
            </a:r>
            <a:r>
              <a:rPr lang="en-US" i="1" dirty="0" smtClean="0">
                <a:latin typeface="Arial"/>
                <a:cs typeface="Arial"/>
              </a:rPr>
              <a:t>CCR5 is a 32 base pair deletion that leads to a </a:t>
            </a:r>
            <a:r>
              <a:rPr lang="en-US" i="1" dirty="0" err="1" smtClean="0">
                <a:latin typeface="Arial"/>
                <a:cs typeface="Arial"/>
              </a:rPr>
              <a:t>frameshift</a:t>
            </a:r>
            <a:r>
              <a:rPr lang="en-US" i="1" dirty="0" smtClean="0">
                <a:latin typeface="Arial"/>
                <a:cs typeface="Arial"/>
              </a:rPr>
              <a:t> mutation and nonfunctional protein.</a:t>
            </a:r>
          </a:p>
          <a:p>
            <a:pPr algn="ctr">
              <a:buNone/>
            </a:pPr>
            <a:r>
              <a:rPr lang="en-US" i="1" dirty="0" smtClean="0">
                <a:latin typeface="Arial"/>
                <a:cs typeface="Arial"/>
              </a:rPr>
              <a:t> </a:t>
            </a:r>
          </a:p>
          <a:p>
            <a:r>
              <a:rPr lang="en-US" dirty="0">
                <a:latin typeface="Arial"/>
                <a:cs typeface="Arial"/>
              </a:rPr>
              <a:t>C</a:t>
            </a:r>
            <a:r>
              <a:rPr lang="en-US" dirty="0" smtClean="0">
                <a:latin typeface="Arial"/>
                <a:cs typeface="Arial"/>
              </a:rPr>
              <a:t>ommon in individuals of Northern European ancestry</a:t>
            </a:r>
          </a:p>
          <a:p>
            <a:endParaRPr lang="en-US" dirty="0" smtClean="0">
              <a:latin typeface="Arial"/>
              <a:cs typeface="Arial"/>
            </a:endParaRPr>
          </a:p>
          <a:p>
            <a:r>
              <a:rPr lang="en-US" dirty="0">
                <a:latin typeface="Arial"/>
                <a:cs typeface="Arial"/>
              </a:rPr>
              <a:t>H</a:t>
            </a:r>
            <a:r>
              <a:rPr lang="en-US" dirty="0" smtClean="0">
                <a:latin typeface="Arial"/>
                <a:cs typeface="Arial"/>
              </a:rPr>
              <a:t>omozygote individuals do not express this receptor on the surface of their CD4 T cells and exhibit resistance to HIV infection. </a:t>
            </a:r>
          </a:p>
          <a:p>
            <a:endParaRPr lang="en-US" dirty="0" smtClean="0">
              <a:latin typeface="Arial"/>
              <a:cs typeface="Arial"/>
            </a:endParaRPr>
          </a:p>
          <a:p>
            <a:r>
              <a:rPr lang="en-US" dirty="0">
                <a:latin typeface="Arial"/>
                <a:cs typeface="Arial"/>
              </a:rPr>
              <a:t>H</a:t>
            </a:r>
            <a:r>
              <a:rPr lang="en-US" dirty="0" smtClean="0">
                <a:latin typeface="Arial"/>
                <a:cs typeface="Arial"/>
              </a:rPr>
              <a:t>eterozygote individuals exhibit a delay in progression to AIDS</a:t>
            </a:r>
            <a:endParaRPr lang="en-US"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247"/>
            <a:ext cx="8229600" cy="1143000"/>
          </a:xfrm>
        </p:spPr>
        <p:txBody>
          <a:bodyPr/>
          <a:lstStyle/>
          <a:p>
            <a:r>
              <a:rPr lang="en-US" dirty="0" smtClean="0">
                <a:latin typeface="Arial"/>
                <a:cs typeface="Arial"/>
                <a:sym typeface="Symbol"/>
              </a:rPr>
              <a:t></a:t>
            </a:r>
            <a:r>
              <a:rPr lang="en-US" i="1" dirty="0" smtClean="0">
                <a:latin typeface="Arial"/>
                <a:cs typeface="Arial"/>
              </a:rPr>
              <a:t>CCR5 </a:t>
            </a:r>
            <a:r>
              <a:rPr lang="en-US" dirty="0" smtClean="0">
                <a:latin typeface="Arial"/>
                <a:cs typeface="Arial"/>
              </a:rPr>
              <a:t>and HIV resistance</a:t>
            </a:r>
            <a:endParaRPr lang="en-US" dirty="0">
              <a:latin typeface="Arial"/>
              <a:cs typeface="Arial"/>
            </a:endParaRPr>
          </a:p>
        </p:txBody>
      </p:sp>
      <p:pic>
        <p:nvPicPr>
          <p:cNvPr id="4" name="Picture 3"/>
          <p:cNvPicPr/>
          <p:nvPr/>
        </p:nvPicPr>
        <p:blipFill>
          <a:blip r:embed="rId3"/>
          <a:srcRect/>
          <a:stretch>
            <a:fillRect/>
          </a:stretch>
        </p:blipFill>
        <p:spPr bwMode="auto">
          <a:xfrm>
            <a:off x="1594078" y="1022716"/>
            <a:ext cx="5805798" cy="2107706"/>
          </a:xfrm>
          <a:prstGeom prst="rect">
            <a:avLst/>
          </a:prstGeom>
          <a:noFill/>
          <a:ln w="9525">
            <a:noFill/>
            <a:miter lim="800000"/>
            <a:headEnd/>
            <a:tailEnd/>
          </a:ln>
        </p:spPr>
      </p:pic>
      <p:sp>
        <p:nvSpPr>
          <p:cNvPr id="6" name="TextBox 5"/>
          <p:cNvSpPr txBox="1"/>
          <p:nvPr/>
        </p:nvSpPr>
        <p:spPr>
          <a:xfrm>
            <a:off x="1131167" y="6328129"/>
            <a:ext cx="1851789" cy="246221"/>
          </a:xfrm>
          <a:prstGeom prst="rect">
            <a:avLst/>
          </a:prstGeom>
          <a:noFill/>
        </p:spPr>
        <p:txBody>
          <a:bodyPr wrap="none" rtlCol="0">
            <a:spAutoFit/>
          </a:bodyPr>
          <a:lstStyle/>
          <a:p>
            <a:r>
              <a:rPr lang="en-US" sz="1000" dirty="0" smtClean="0">
                <a:hlinkClick r:id="rId4"/>
              </a:rPr>
              <a:t>www.cdc.gov</a:t>
            </a:r>
            <a:r>
              <a:rPr lang="en-US" sz="1000" dirty="0" smtClean="0"/>
              <a:t>, accessed 10/8/12</a:t>
            </a:r>
            <a:endParaRPr lang="en-US" sz="1000" dirty="0"/>
          </a:p>
        </p:txBody>
      </p:sp>
      <p:pic>
        <p:nvPicPr>
          <p:cNvPr id="7" name="Picture 6"/>
          <p:cNvPicPr>
            <a:picLocks noChangeAspect="1"/>
          </p:cNvPicPr>
          <p:nvPr/>
        </p:nvPicPr>
        <p:blipFill>
          <a:blip r:embed="rId5"/>
          <a:stretch>
            <a:fillRect/>
          </a:stretch>
        </p:blipFill>
        <p:spPr>
          <a:xfrm>
            <a:off x="0" y="3628589"/>
            <a:ext cx="4967267" cy="2945761"/>
          </a:xfrm>
          <a:prstGeom prst="rect">
            <a:avLst/>
          </a:prstGeom>
        </p:spPr>
      </p:pic>
      <p:sp>
        <p:nvSpPr>
          <p:cNvPr id="8" name="TextBox 7"/>
          <p:cNvSpPr txBox="1"/>
          <p:nvPr/>
        </p:nvSpPr>
        <p:spPr>
          <a:xfrm>
            <a:off x="945987" y="3259257"/>
            <a:ext cx="3848741" cy="369332"/>
          </a:xfrm>
          <a:prstGeom prst="rect">
            <a:avLst/>
          </a:prstGeom>
          <a:solidFill>
            <a:srgbClr val="FFFFFF"/>
          </a:solidFill>
        </p:spPr>
        <p:txBody>
          <a:bodyPr wrap="square" rtlCol="0">
            <a:spAutoFit/>
          </a:bodyPr>
          <a:lstStyle/>
          <a:p>
            <a:endParaRPr lang="en-US" dirty="0">
              <a:solidFill>
                <a:schemeClr val="bg1"/>
              </a:solidFill>
            </a:endParaRPr>
          </a:p>
        </p:txBody>
      </p:sp>
      <p:sp>
        <p:nvSpPr>
          <p:cNvPr id="9" name="TextBox 8"/>
          <p:cNvSpPr txBox="1"/>
          <p:nvPr/>
        </p:nvSpPr>
        <p:spPr>
          <a:xfrm>
            <a:off x="1131167" y="3259257"/>
            <a:ext cx="4367091" cy="369332"/>
          </a:xfrm>
          <a:prstGeom prst="rect">
            <a:avLst/>
          </a:prstGeom>
          <a:noFill/>
        </p:spPr>
        <p:txBody>
          <a:bodyPr wrap="square" rtlCol="0">
            <a:spAutoFit/>
          </a:bodyPr>
          <a:lstStyle/>
          <a:p>
            <a:r>
              <a:rPr lang="en-US" dirty="0" smtClean="0"/>
              <a:t>1      2      3     4     5    6     7     8</a:t>
            </a:r>
            <a:endParaRPr lang="en-US" dirty="0"/>
          </a:p>
        </p:txBody>
      </p:sp>
      <p:sp>
        <p:nvSpPr>
          <p:cNvPr id="11" name="Content Placeholder 2"/>
          <p:cNvSpPr>
            <a:spLocks noGrp="1"/>
          </p:cNvSpPr>
          <p:nvPr>
            <p:ph idx="1"/>
          </p:nvPr>
        </p:nvSpPr>
        <p:spPr>
          <a:xfrm>
            <a:off x="4967267" y="3573409"/>
            <a:ext cx="3396676" cy="3000941"/>
          </a:xfrm>
        </p:spPr>
        <p:txBody>
          <a:bodyPr>
            <a:normAutofit fontScale="77500" lnSpcReduction="20000"/>
          </a:bodyPr>
          <a:lstStyle/>
          <a:p>
            <a:pPr>
              <a:buFontTx/>
              <a:buChar char="-"/>
            </a:pPr>
            <a:r>
              <a:rPr lang="en-US" dirty="0" smtClean="0">
                <a:latin typeface="Arial"/>
                <a:cs typeface="Arial"/>
                <a:sym typeface="Symbol"/>
              </a:rPr>
              <a:t></a:t>
            </a:r>
            <a:r>
              <a:rPr lang="en-US" i="1" dirty="0" smtClean="0">
                <a:latin typeface="Arial"/>
                <a:cs typeface="Arial"/>
              </a:rPr>
              <a:t>CCR5</a:t>
            </a:r>
            <a:r>
              <a:rPr lang="en-US" dirty="0" smtClean="0">
                <a:latin typeface="Arial"/>
                <a:cs typeface="Arial"/>
              </a:rPr>
              <a:t> is detectable by gene PCR</a:t>
            </a:r>
          </a:p>
          <a:p>
            <a:pPr>
              <a:buFontTx/>
              <a:buChar char="-"/>
            </a:pPr>
            <a:r>
              <a:rPr lang="en-US" dirty="0" smtClean="0">
                <a:latin typeface="Arial"/>
                <a:cs typeface="Arial"/>
              </a:rPr>
              <a:t>no known clinical implications of </a:t>
            </a:r>
            <a:r>
              <a:rPr lang="en-US" dirty="0" err="1" smtClean="0">
                <a:latin typeface="Arial"/>
                <a:cs typeface="Arial"/>
              </a:rPr>
              <a:t>homozygotes</a:t>
            </a:r>
            <a:r>
              <a:rPr lang="en-US" dirty="0" smtClean="0">
                <a:latin typeface="Arial"/>
                <a:cs typeface="Arial"/>
              </a:rPr>
              <a:t> or </a:t>
            </a:r>
            <a:r>
              <a:rPr lang="en-US" dirty="0" err="1" smtClean="0">
                <a:latin typeface="Arial"/>
                <a:cs typeface="Arial"/>
              </a:rPr>
              <a:t>heterozygotes</a:t>
            </a:r>
            <a:r>
              <a:rPr lang="en-US" dirty="0" smtClean="0">
                <a:latin typeface="Arial"/>
                <a:cs typeface="Arial"/>
              </a:rPr>
              <a:t> other than HIV resistance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2929</TotalTime>
  <Words>2378</Words>
  <Application>Microsoft Office PowerPoint</Application>
  <PresentationFormat>On-screen Show (4:3)</PresentationFormat>
  <Paragraphs>212</Paragraphs>
  <Slides>19</Slides>
  <Notes>13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Population Genetics Interactive Case Discussion  Pre-Class Exercise </vt:lpstr>
      <vt:lpstr>Learning Objectives</vt:lpstr>
      <vt:lpstr>Population Genetics</vt:lpstr>
      <vt:lpstr>Geographic Ancestry</vt:lpstr>
      <vt:lpstr>The Founder Effect</vt:lpstr>
      <vt:lpstr>CCR5: a protein cytokine receptor</vt:lpstr>
      <vt:lpstr>CCR5 plays a major role in HIV pathogenesis</vt:lpstr>
      <vt:lpstr>CCR5 and HIV resistance</vt:lpstr>
      <vt:lpstr>CCR5 and HIV resistance</vt:lpstr>
      <vt:lpstr>Martinson et al. Nature Genetics</vt:lpstr>
      <vt:lpstr>Hardy-Weinberg Equilibrium</vt:lpstr>
      <vt:lpstr>Some assumptions with Hardy-Weinberg equilibrium</vt:lpstr>
      <vt:lpstr>PowerPoint Presentation</vt:lpstr>
      <vt:lpstr>Hardy-Weinberg equilibrium problem</vt:lpstr>
      <vt:lpstr>Hardy-Weinberg and Autosomal  Dominant Inheritance</vt:lpstr>
      <vt:lpstr>Hardy-Weinberg and X-linked Recessive Inheritance</vt:lpstr>
      <vt:lpstr>PowerPoint Presentation</vt:lpstr>
      <vt:lpstr>PowerPoint Presentation</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Hardy-Weinberg Script</dc:title>
  <dc:creator>Katherine Larabee</dc:creator>
  <cp:lastModifiedBy>Kathy Frame</cp:lastModifiedBy>
  <cp:revision>58</cp:revision>
  <dcterms:created xsi:type="dcterms:W3CDTF">2013-01-13T23:02:27Z</dcterms:created>
  <dcterms:modified xsi:type="dcterms:W3CDTF">2016-08-17T17:43:58Z</dcterms:modified>
</cp:coreProperties>
</file>